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0"/>
  </p:notesMasterIdLst>
  <p:sldIdLst>
    <p:sldId id="510" r:id="rId5"/>
    <p:sldId id="514" r:id="rId6"/>
    <p:sldId id="516" r:id="rId7"/>
    <p:sldId id="517" r:id="rId8"/>
    <p:sldId id="515" r:id="rId9"/>
  </p:sldIdLst>
  <p:sldSz cx="24387175" cy="13716000"/>
  <p:notesSz cx="7077075" cy="9363075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EACC2D24-570D-3746-BA99-312DF254E2F1}">
          <p14:sldIdLst>
            <p14:sldId id="510"/>
            <p14:sldId id="514"/>
            <p14:sldId id="516"/>
            <p14:sldId id="517"/>
            <p14:sldId id="5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 Schreiber" initials="JS" lastIdx="6" clrIdx="0">
    <p:extLst>
      <p:ext uri="{19B8F6BF-5375-455C-9EA6-DF929625EA0E}">
        <p15:presenceInfo xmlns:p15="http://schemas.microsoft.com/office/powerpoint/2012/main" userId="S::jschreiber@tslmarketing.com::3aaa687d-d67e-4aa9-b483-2e94afd4ce90" providerId="AD"/>
      </p:ext>
    </p:extLst>
  </p:cmAuthor>
  <p:cmAuthor id="2" name="Ryan Nicholson" initials="RN" lastIdx="2" clrIdx="1">
    <p:extLst>
      <p:ext uri="{19B8F6BF-5375-455C-9EA6-DF929625EA0E}">
        <p15:presenceInfo xmlns:p15="http://schemas.microsoft.com/office/powerpoint/2012/main" userId="S::rnicholson@tslmarketing.com::a5610b22-81ae-4abd-8300-bd1b5fbd55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013"/>
    <a:srgbClr val="ED493F"/>
    <a:srgbClr val="10A496"/>
    <a:srgbClr val="242A88"/>
    <a:srgbClr val="2E3639"/>
    <a:srgbClr val="06BCD4"/>
    <a:srgbClr val="000000"/>
    <a:srgbClr val="4A86E8"/>
    <a:srgbClr val="63A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5CE99E-9369-46FC-BCBF-DD7B8BB1F461}" v="5" dt="2020-02-24T14:19:22.383"/>
    <p1510:client id="{933BA17F-1864-AF92-E3FF-22A78F17C8ED}" v="109" dt="2020-02-24T17:05:55.707"/>
    <p1510:client id="{D10A8311-CBCE-F182-5D46-B80FD7FD6A19}" v="23" dt="2020-02-24T14:12:58.9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5687DE-32F0-E242-A0B2-5242297306E6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108210-B996-4F4B-9125-9B6FC47E2980}">
      <dgm:prSet phldrT="[Text]"/>
      <dgm:spPr>
        <a:solidFill>
          <a:schemeClr val="accent2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en-US" b="1"/>
            <a:t>PRIMARY GOAL / PURPOSE IS CLEAR</a:t>
          </a:r>
        </a:p>
      </dgm:t>
    </dgm:pt>
    <dgm:pt modelId="{B98B9660-AEE1-1D4F-A559-84097C745DFE}" type="parTrans" cxnId="{A45D221D-E6F2-9847-9CC4-513B653A8914}">
      <dgm:prSet/>
      <dgm:spPr/>
      <dgm:t>
        <a:bodyPr/>
        <a:lstStyle/>
        <a:p>
          <a:endParaRPr lang="en-US"/>
        </a:p>
      </dgm:t>
    </dgm:pt>
    <dgm:pt modelId="{2EC4C6F7-6AC7-DE4A-8879-F0E689135823}" type="sibTrans" cxnId="{A45D221D-E6F2-9847-9CC4-513B653A8914}">
      <dgm:prSet/>
      <dgm:spPr/>
      <dgm:t>
        <a:bodyPr/>
        <a:lstStyle/>
        <a:p>
          <a:endParaRPr lang="en-US"/>
        </a:p>
      </dgm:t>
    </dgm:pt>
    <dgm:pt modelId="{2BE0771F-3B50-0B4A-8C12-1812251B893F}">
      <dgm:prSet phldrT="[Text]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b="1"/>
            <a:t>Type out H1 from homepage here - If rotating banner, note that</a:t>
          </a:r>
          <a:endParaRPr lang="en-US"/>
        </a:p>
      </dgm:t>
    </dgm:pt>
    <dgm:pt modelId="{6850AC28-E31B-8E49-B5AB-4DB3B25674D0}" type="parTrans" cxnId="{478A1C0E-5A78-E143-AC2F-4B2765A4B788}">
      <dgm:prSet/>
      <dgm:spPr/>
      <dgm:t>
        <a:bodyPr/>
        <a:lstStyle/>
        <a:p>
          <a:endParaRPr lang="en-US"/>
        </a:p>
      </dgm:t>
    </dgm:pt>
    <dgm:pt modelId="{B223C4E7-A682-F840-85AC-794AF8D20DB2}" type="sibTrans" cxnId="{478A1C0E-5A78-E143-AC2F-4B2765A4B788}">
      <dgm:prSet/>
      <dgm:spPr/>
      <dgm:t>
        <a:bodyPr/>
        <a:lstStyle/>
        <a:p>
          <a:endParaRPr lang="en-US"/>
        </a:p>
      </dgm:t>
    </dgm:pt>
    <dgm:pt modelId="{45A74D77-1EE1-2244-AF9A-AAA664DD88E5}">
      <dgm:prSet phldrT="[Text]"/>
      <dgm:spPr>
        <a:solidFill>
          <a:schemeClr val="accent2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en-US" b="1"/>
            <a:t>CTAS ARE ABOVE THE FOLD, SPECIFIC, AND DO WHAT THEY SAY</a:t>
          </a:r>
        </a:p>
      </dgm:t>
    </dgm:pt>
    <dgm:pt modelId="{D5DF5846-B646-9741-83CF-0B28905CE408}" type="parTrans" cxnId="{A82901AD-0020-954B-8E3C-9C940F02A4A6}">
      <dgm:prSet/>
      <dgm:spPr/>
      <dgm:t>
        <a:bodyPr/>
        <a:lstStyle/>
        <a:p>
          <a:endParaRPr lang="en-US"/>
        </a:p>
      </dgm:t>
    </dgm:pt>
    <dgm:pt modelId="{5AAACEC3-917F-2744-ADE0-77B0AF8927BD}" type="sibTrans" cxnId="{A82901AD-0020-954B-8E3C-9C940F02A4A6}">
      <dgm:prSet/>
      <dgm:spPr/>
      <dgm:t>
        <a:bodyPr/>
        <a:lstStyle/>
        <a:p>
          <a:endParaRPr lang="en-US"/>
        </a:p>
      </dgm:t>
    </dgm:pt>
    <dgm:pt modelId="{614D90EA-20CC-CF40-8A52-83965F12719C}">
      <dgm:prSet/>
      <dgm:spPr>
        <a:solidFill>
          <a:schemeClr val="accent2"/>
        </a:solidFill>
      </dgm:spPr>
      <dgm:t>
        <a:bodyPr/>
        <a:lstStyle/>
        <a:p>
          <a:r>
            <a:rPr lang="en-US" b="1"/>
            <a:t>CONTACT INFO IS EASY TO FIND</a:t>
          </a:r>
        </a:p>
      </dgm:t>
    </dgm:pt>
    <dgm:pt modelId="{B07B983A-2B73-824B-8E16-C0C7076B276E}" type="parTrans" cxnId="{1889AEE6-A0ED-DC4E-B76E-00C2B40E8C10}">
      <dgm:prSet/>
      <dgm:spPr/>
      <dgm:t>
        <a:bodyPr/>
        <a:lstStyle/>
        <a:p>
          <a:endParaRPr lang="en-US"/>
        </a:p>
      </dgm:t>
    </dgm:pt>
    <dgm:pt modelId="{F220890B-44EA-024D-9BB6-C684EEEC8BEC}" type="sibTrans" cxnId="{1889AEE6-A0ED-DC4E-B76E-00C2B40E8C10}">
      <dgm:prSet/>
      <dgm:spPr/>
      <dgm:t>
        <a:bodyPr/>
        <a:lstStyle/>
        <a:p>
          <a:endParaRPr lang="en-US"/>
        </a:p>
      </dgm:t>
    </dgm:pt>
    <dgm:pt modelId="{2905FCFC-1E23-D94C-B848-1B9CB6869F0F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/>
            <a:t>Confirm contact info is available in main navigation and footer on desktop and mobile</a:t>
          </a:r>
        </a:p>
      </dgm:t>
    </dgm:pt>
    <dgm:pt modelId="{CF0439C6-1E66-4644-A60C-9E6839C37DB0}" type="parTrans" cxnId="{38917358-C4D3-9941-9253-B90D8275FFF3}">
      <dgm:prSet/>
      <dgm:spPr/>
      <dgm:t>
        <a:bodyPr/>
        <a:lstStyle/>
        <a:p>
          <a:endParaRPr lang="en-US"/>
        </a:p>
      </dgm:t>
    </dgm:pt>
    <dgm:pt modelId="{598D66C5-B35A-D144-856C-70F63AEE76B5}" type="sibTrans" cxnId="{38917358-C4D3-9941-9253-B90D8275FFF3}">
      <dgm:prSet/>
      <dgm:spPr/>
      <dgm:t>
        <a:bodyPr/>
        <a:lstStyle/>
        <a:p>
          <a:endParaRPr lang="en-US"/>
        </a:p>
      </dgm:t>
    </dgm:pt>
    <dgm:pt modelId="{8F66EDD0-A098-EB4F-887A-541CC69F4BBC}">
      <dgm:prSet/>
      <dgm:spPr>
        <a:solidFill>
          <a:schemeClr val="accent2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en-US" b="1"/>
            <a:t>KEY CONTENT IS ABOVE THE FOLD</a:t>
          </a:r>
        </a:p>
      </dgm:t>
    </dgm:pt>
    <dgm:pt modelId="{A22D4C6D-8306-F441-B01C-749E69CDE043}" type="parTrans" cxnId="{51AB78AF-6721-AA48-BD88-930D2916F1F2}">
      <dgm:prSet/>
      <dgm:spPr/>
      <dgm:t>
        <a:bodyPr/>
        <a:lstStyle/>
        <a:p>
          <a:endParaRPr lang="en-US"/>
        </a:p>
      </dgm:t>
    </dgm:pt>
    <dgm:pt modelId="{C420F47E-099F-DB46-84E1-810D21E5EFD1}" type="sibTrans" cxnId="{51AB78AF-6721-AA48-BD88-930D2916F1F2}">
      <dgm:prSet/>
      <dgm:spPr/>
      <dgm:t>
        <a:bodyPr/>
        <a:lstStyle/>
        <a:p>
          <a:endParaRPr lang="en-US"/>
        </a:p>
      </dgm:t>
    </dgm:pt>
    <dgm:pt modelId="{329574F9-9A7D-AF40-89EB-87B71338F478}">
      <dgm:prSet/>
      <dgm:spPr>
        <a:solidFill>
          <a:schemeClr val="accent2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en-US" b="1"/>
            <a:t>OPT-IN OPPORTUNITIES</a:t>
          </a:r>
        </a:p>
      </dgm:t>
    </dgm:pt>
    <dgm:pt modelId="{AD812EF0-5A9D-CE4A-A782-363D024D2FD7}" type="parTrans" cxnId="{9FEEFD0C-AA73-1A4A-BC09-DD3FFCC07A18}">
      <dgm:prSet/>
      <dgm:spPr/>
      <dgm:t>
        <a:bodyPr/>
        <a:lstStyle/>
        <a:p>
          <a:endParaRPr lang="en-US"/>
        </a:p>
      </dgm:t>
    </dgm:pt>
    <dgm:pt modelId="{71F82E33-DC67-DD4A-AB64-79D160CF49F6}" type="sibTrans" cxnId="{9FEEFD0C-AA73-1A4A-BC09-DD3FFCC07A18}">
      <dgm:prSet/>
      <dgm:spPr/>
      <dgm:t>
        <a:bodyPr/>
        <a:lstStyle/>
        <a:p>
          <a:endParaRPr lang="en-US"/>
        </a:p>
      </dgm:t>
    </dgm:pt>
    <dgm:pt modelId="{6DC466D0-971B-2E42-A5DB-23118FE2F730}">
      <dgm:prSet/>
      <dgm:spPr>
        <a:solidFill>
          <a:schemeClr val="accent2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en-US" b="1"/>
            <a:t>TRUST SIGNALS PRESENT</a:t>
          </a:r>
        </a:p>
      </dgm:t>
    </dgm:pt>
    <dgm:pt modelId="{26B181C1-3A80-814F-A4F6-A4E8DEB1315B}" type="parTrans" cxnId="{AFD446E1-C104-B64A-A3CC-653A02227CCA}">
      <dgm:prSet/>
      <dgm:spPr/>
      <dgm:t>
        <a:bodyPr/>
        <a:lstStyle/>
        <a:p>
          <a:endParaRPr lang="en-US"/>
        </a:p>
      </dgm:t>
    </dgm:pt>
    <dgm:pt modelId="{84FAAA65-C16A-914D-81B5-0FA1C149F2D2}" type="sibTrans" cxnId="{AFD446E1-C104-B64A-A3CC-653A02227CCA}">
      <dgm:prSet/>
      <dgm:spPr/>
      <dgm:t>
        <a:bodyPr/>
        <a:lstStyle/>
        <a:p>
          <a:endParaRPr lang="en-US"/>
        </a:p>
      </dgm:t>
    </dgm:pt>
    <dgm:pt modelId="{7704A63E-D766-0E4E-9023-843D6ED6EA21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/>
            <a:t>Ask them: Is this the best possible way to describe your business value to website visitors quickly and clearly?</a:t>
          </a:r>
        </a:p>
      </dgm:t>
    </dgm:pt>
    <dgm:pt modelId="{57DA0D53-E08C-B54F-873A-969D7CEF6B02}" type="parTrans" cxnId="{4657724B-CC6B-8349-8996-3C37D7056EE5}">
      <dgm:prSet/>
      <dgm:spPr/>
      <dgm:t>
        <a:bodyPr/>
        <a:lstStyle/>
        <a:p>
          <a:endParaRPr lang="en-US"/>
        </a:p>
      </dgm:t>
    </dgm:pt>
    <dgm:pt modelId="{D8ABF258-0AB8-EE4C-8361-5378F611AAF0}" type="sibTrans" cxnId="{4657724B-CC6B-8349-8996-3C37D7056EE5}">
      <dgm:prSet/>
      <dgm:spPr/>
      <dgm:t>
        <a:bodyPr/>
        <a:lstStyle/>
        <a:p>
          <a:endParaRPr lang="en-US"/>
        </a:p>
      </dgm:t>
    </dgm:pt>
    <dgm:pt modelId="{3669A6C9-4A25-0049-9234-05AE9E08AB61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/>
            <a:t>Website visitors need to quickly understand </a:t>
          </a:r>
          <a:r>
            <a:rPr lang="en-US" b="1"/>
            <a:t>WHO</a:t>
          </a:r>
          <a:r>
            <a:rPr lang="en-US"/>
            <a:t> you are, </a:t>
          </a:r>
          <a:r>
            <a:rPr lang="en-US" b="1"/>
            <a:t>WHAT</a:t>
          </a:r>
          <a:r>
            <a:rPr lang="en-US"/>
            <a:t> you do, </a:t>
          </a:r>
          <a:r>
            <a:rPr lang="en-US" b="1"/>
            <a:t>HOW</a:t>
          </a:r>
          <a:r>
            <a:rPr lang="en-US"/>
            <a:t> you do it, </a:t>
          </a:r>
          <a:r>
            <a:rPr lang="en-US" b="1"/>
            <a:t>WHY</a:t>
          </a:r>
          <a:r>
            <a:rPr lang="en-US"/>
            <a:t> you are the best choice, and if possible, </a:t>
          </a:r>
          <a:r>
            <a:rPr lang="en-US" b="1"/>
            <a:t>WHO</a:t>
          </a:r>
          <a:r>
            <a:rPr lang="en-US"/>
            <a:t> you do it all for</a:t>
          </a:r>
        </a:p>
      </dgm:t>
    </dgm:pt>
    <dgm:pt modelId="{342DE3F1-E814-3742-9C0F-8A7D493AD5EE}" type="parTrans" cxnId="{C5FBE338-6E27-3946-AE71-51419B1BA88D}">
      <dgm:prSet/>
      <dgm:spPr/>
      <dgm:t>
        <a:bodyPr/>
        <a:lstStyle/>
        <a:p>
          <a:endParaRPr lang="en-US"/>
        </a:p>
      </dgm:t>
    </dgm:pt>
    <dgm:pt modelId="{62D37E6C-C4FF-F24A-B779-A00720D3ED1B}" type="sibTrans" cxnId="{C5FBE338-6E27-3946-AE71-51419B1BA88D}">
      <dgm:prSet/>
      <dgm:spPr/>
      <dgm:t>
        <a:bodyPr/>
        <a:lstStyle/>
        <a:p>
          <a:endParaRPr lang="en-US"/>
        </a:p>
      </dgm:t>
    </dgm:pt>
    <dgm:pt modelId="{CD69B8BC-E964-F242-A084-EF0CD9A63F05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/>
            <a:t>Recommendation to eliminate rotating banner if applicable</a:t>
          </a:r>
        </a:p>
      </dgm:t>
    </dgm:pt>
    <dgm:pt modelId="{3ECCAE65-8BF8-9842-8210-9009984A5879}" type="parTrans" cxnId="{FDBBDC70-7820-7F41-A724-3EB5948ADCFC}">
      <dgm:prSet/>
      <dgm:spPr/>
      <dgm:t>
        <a:bodyPr/>
        <a:lstStyle/>
        <a:p>
          <a:endParaRPr lang="en-US"/>
        </a:p>
      </dgm:t>
    </dgm:pt>
    <dgm:pt modelId="{82CE4025-B7A1-FF4D-B2E3-6490F5C3FD10}" type="sibTrans" cxnId="{FDBBDC70-7820-7F41-A724-3EB5948ADCFC}">
      <dgm:prSet/>
      <dgm:spPr/>
      <dgm:t>
        <a:bodyPr/>
        <a:lstStyle/>
        <a:p>
          <a:endParaRPr lang="en-US"/>
        </a:p>
      </dgm:t>
    </dgm:pt>
    <dgm:pt modelId="{29D6815B-CD3C-E841-ACED-97C1B694685C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/>
            <a:t>Recommended to have 1 primary CTA on homepage banner and/or navigation that either drives to a primary offer or brings the user to useful content within the site (case studies, etc.).</a:t>
          </a:r>
        </a:p>
      </dgm:t>
    </dgm:pt>
    <dgm:pt modelId="{535AFC47-D9A0-F848-9BD5-15966D84DADD}" type="parTrans" cxnId="{D826A11C-9FBA-0444-BBC2-C144B5482A7B}">
      <dgm:prSet/>
      <dgm:spPr/>
      <dgm:t>
        <a:bodyPr/>
        <a:lstStyle/>
        <a:p>
          <a:endParaRPr lang="en-US"/>
        </a:p>
      </dgm:t>
    </dgm:pt>
    <dgm:pt modelId="{D01BD424-1C8C-2943-8787-1F3ED5CFC956}" type="sibTrans" cxnId="{D826A11C-9FBA-0444-BBC2-C144B5482A7B}">
      <dgm:prSet/>
      <dgm:spPr/>
      <dgm:t>
        <a:bodyPr/>
        <a:lstStyle/>
        <a:p>
          <a:endParaRPr lang="en-US"/>
        </a:p>
      </dgm:t>
    </dgm:pt>
    <dgm:pt modelId="{73A87FD1-7F59-3642-BA49-ADCD4E39A76A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/>
            <a:t>Recommended to have some direct contact info available for ‘quick click’ like phone, email, etc.</a:t>
          </a:r>
        </a:p>
      </dgm:t>
    </dgm:pt>
    <dgm:pt modelId="{9BBEAE62-2068-AC41-87D9-AF55B4FD05EC}" type="parTrans" cxnId="{CDD44609-7D25-7341-BD4D-C1CD811495BF}">
      <dgm:prSet/>
      <dgm:spPr/>
      <dgm:t>
        <a:bodyPr/>
        <a:lstStyle/>
        <a:p>
          <a:endParaRPr lang="en-US"/>
        </a:p>
      </dgm:t>
    </dgm:pt>
    <dgm:pt modelId="{4C01C470-DC90-6B45-945A-B57876346817}" type="sibTrans" cxnId="{CDD44609-7D25-7341-BD4D-C1CD811495BF}">
      <dgm:prSet/>
      <dgm:spPr/>
      <dgm:t>
        <a:bodyPr/>
        <a:lstStyle/>
        <a:p>
          <a:endParaRPr lang="en-US"/>
        </a:p>
      </dgm:t>
    </dgm:pt>
    <dgm:pt modelId="{BE2972A7-B3CE-E34A-A176-EA2A0C8FB222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/>
            <a:t>Review additional CTAs on homepage: are they specific and actionable? Can they be updated to be less generic?</a:t>
          </a:r>
        </a:p>
      </dgm:t>
    </dgm:pt>
    <dgm:pt modelId="{4883ADA9-22E4-1B4C-ACBF-92CAA2E0C1A0}" type="parTrans" cxnId="{FCE83FCC-4135-F843-9EC4-2505805EEA90}">
      <dgm:prSet/>
      <dgm:spPr/>
      <dgm:t>
        <a:bodyPr/>
        <a:lstStyle/>
        <a:p>
          <a:endParaRPr lang="en-US"/>
        </a:p>
      </dgm:t>
    </dgm:pt>
    <dgm:pt modelId="{635D1600-E222-6040-96D6-9CC9664799C2}" type="sibTrans" cxnId="{FCE83FCC-4135-F843-9EC4-2505805EEA90}">
      <dgm:prSet/>
      <dgm:spPr/>
      <dgm:t>
        <a:bodyPr/>
        <a:lstStyle/>
        <a:p>
          <a:endParaRPr lang="en-US"/>
        </a:p>
      </dgm:t>
    </dgm:pt>
    <dgm:pt modelId="{81D267F8-6053-4346-9834-493355506BE7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/>
            <a:t>Note if users must scroll to access information on pages – this is especially important on mobile</a:t>
          </a:r>
        </a:p>
      </dgm:t>
    </dgm:pt>
    <dgm:pt modelId="{FC40569B-197B-EF49-B395-41B5B9F0A9FD}" type="parTrans" cxnId="{3B71C54F-F23E-BE4E-93E0-EAA1B14BB240}">
      <dgm:prSet/>
      <dgm:spPr/>
      <dgm:t>
        <a:bodyPr/>
        <a:lstStyle/>
        <a:p>
          <a:endParaRPr lang="en-US"/>
        </a:p>
      </dgm:t>
    </dgm:pt>
    <dgm:pt modelId="{6B58FDE5-79F1-D546-9B33-4F08634E4B11}" type="sibTrans" cxnId="{3B71C54F-F23E-BE4E-93E0-EAA1B14BB240}">
      <dgm:prSet/>
      <dgm:spPr/>
      <dgm:t>
        <a:bodyPr/>
        <a:lstStyle/>
        <a:p>
          <a:endParaRPr lang="en-US"/>
        </a:p>
      </dgm:t>
    </dgm:pt>
    <dgm:pt modelId="{420D138D-C9EE-5B40-8ED1-3739718275DF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/>
            <a:t>Is there a subscribe option on the main blog page and on blog articles? Other opt-in opportunities?</a:t>
          </a:r>
        </a:p>
      </dgm:t>
    </dgm:pt>
    <dgm:pt modelId="{DBC35F7D-309D-3942-8CF9-939557EB39BD}" type="parTrans" cxnId="{4F940BA7-B2A7-0044-B1C7-66CF26546CAC}">
      <dgm:prSet/>
      <dgm:spPr/>
      <dgm:t>
        <a:bodyPr/>
        <a:lstStyle/>
        <a:p>
          <a:endParaRPr lang="en-US"/>
        </a:p>
      </dgm:t>
    </dgm:pt>
    <dgm:pt modelId="{2E31D0C8-1360-214D-8CBA-26B788B880DC}" type="sibTrans" cxnId="{4F940BA7-B2A7-0044-B1C7-66CF26546CAC}">
      <dgm:prSet/>
      <dgm:spPr/>
      <dgm:t>
        <a:bodyPr/>
        <a:lstStyle/>
        <a:p>
          <a:endParaRPr lang="en-US"/>
        </a:p>
      </dgm:t>
    </dgm:pt>
    <dgm:pt modelId="{41A1FC8D-DCAA-CA42-A573-71B374CC1D77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/>
            <a:t>Confirm if there are trust signals featured on the site (ex. Case studies, testimonials/quotes, enterprise partners, customer logos, certifications/awards, company stats, easy to find contact info, etc.)</a:t>
          </a:r>
        </a:p>
      </dgm:t>
    </dgm:pt>
    <dgm:pt modelId="{7A296BC4-50DF-2B4F-8BBE-61115EA0FADB}" type="parTrans" cxnId="{E71E36A7-C5CB-E64F-B8AC-9AA7B2260630}">
      <dgm:prSet/>
      <dgm:spPr/>
      <dgm:t>
        <a:bodyPr/>
        <a:lstStyle/>
        <a:p>
          <a:endParaRPr lang="en-US"/>
        </a:p>
      </dgm:t>
    </dgm:pt>
    <dgm:pt modelId="{E6E45DE6-D584-484A-94E5-16D0153EFDC5}" type="sibTrans" cxnId="{E71E36A7-C5CB-E64F-B8AC-9AA7B2260630}">
      <dgm:prSet/>
      <dgm:spPr/>
      <dgm:t>
        <a:bodyPr/>
        <a:lstStyle/>
        <a:p>
          <a:endParaRPr lang="en-US"/>
        </a:p>
      </dgm:t>
    </dgm:pt>
    <dgm:pt modelId="{C6A6FE54-9ADA-C34B-914A-DEC855FFD67C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/>
            <a:t>Tall page banners are often a culprit of excessive scrolling and hidden content</a:t>
          </a:r>
        </a:p>
      </dgm:t>
    </dgm:pt>
    <dgm:pt modelId="{A026156C-4A2E-3E4D-AA07-788551692C97}" type="parTrans" cxnId="{B07ABCFF-3833-E044-B787-E74BA1C5769F}">
      <dgm:prSet/>
      <dgm:spPr/>
      <dgm:t>
        <a:bodyPr/>
        <a:lstStyle/>
        <a:p>
          <a:endParaRPr lang="en-US"/>
        </a:p>
      </dgm:t>
    </dgm:pt>
    <dgm:pt modelId="{5C350275-950D-A143-A5F9-EBE195B4471A}" type="sibTrans" cxnId="{B07ABCFF-3833-E044-B787-E74BA1C5769F}">
      <dgm:prSet/>
      <dgm:spPr/>
      <dgm:t>
        <a:bodyPr/>
        <a:lstStyle/>
        <a:p>
          <a:endParaRPr lang="en-US"/>
        </a:p>
      </dgm:t>
    </dgm:pt>
    <dgm:pt modelId="{59A9E0CB-1546-6144-A1EF-BD69E248ABB3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/>
            <a:t>Is key information on homepage visible above the fold (entry points, trust signals, CTAs, etc.)</a:t>
          </a:r>
        </a:p>
      </dgm:t>
    </dgm:pt>
    <dgm:pt modelId="{68A7E615-9E3D-DA47-8CAB-B1ED8CAEC086}" type="parTrans" cxnId="{0F7996BF-7F7F-CC40-85ED-08F2E3CB886C}">
      <dgm:prSet/>
      <dgm:spPr/>
      <dgm:t>
        <a:bodyPr/>
        <a:lstStyle/>
        <a:p>
          <a:endParaRPr lang="en-US"/>
        </a:p>
      </dgm:t>
    </dgm:pt>
    <dgm:pt modelId="{B9BB682D-47B0-2C44-9B32-DED0C3E53B43}" type="sibTrans" cxnId="{0F7996BF-7F7F-CC40-85ED-08F2E3CB886C}">
      <dgm:prSet/>
      <dgm:spPr/>
      <dgm:t>
        <a:bodyPr/>
        <a:lstStyle/>
        <a:p>
          <a:endParaRPr lang="en-US"/>
        </a:p>
      </dgm:t>
    </dgm:pt>
    <dgm:pt modelId="{087D0850-734C-B04A-8B96-48AC61C7C2F4}">
      <dgm:prSet/>
      <dgm:spPr>
        <a:solidFill>
          <a:schemeClr val="accent2"/>
        </a:solidFill>
      </dgm:spPr>
      <dgm:t>
        <a:bodyPr/>
        <a:lstStyle/>
        <a:p>
          <a:r>
            <a:rPr lang="en-US" b="1"/>
            <a:t>FUNCTIONAL, CLEAR NAVIGATION</a:t>
          </a:r>
        </a:p>
      </dgm:t>
    </dgm:pt>
    <dgm:pt modelId="{EB19A207-CEFE-1D48-B0A3-66B1DB0AE10F}" type="parTrans" cxnId="{8FA7C664-0F3E-E641-8486-C7F1F315EE2F}">
      <dgm:prSet/>
      <dgm:spPr/>
      <dgm:t>
        <a:bodyPr/>
        <a:lstStyle/>
        <a:p>
          <a:endParaRPr lang="en-US"/>
        </a:p>
      </dgm:t>
    </dgm:pt>
    <dgm:pt modelId="{5E0F7CAD-92A2-4E48-87F9-FE47882AAC2C}" type="sibTrans" cxnId="{8FA7C664-0F3E-E641-8486-C7F1F315EE2F}">
      <dgm:prSet/>
      <dgm:spPr/>
      <dgm:t>
        <a:bodyPr/>
        <a:lstStyle/>
        <a:p>
          <a:endParaRPr lang="en-US"/>
        </a:p>
      </dgm:t>
    </dgm:pt>
    <dgm:pt modelId="{D7398F44-6E42-4740-8416-2AA15231C734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/>
            <a:t>Confirm if nav is functional on desktop and mobile</a:t>
          </a:r>
        </a:p>
      </dgm:t>
    </dgm:pt>
    <dgm:pt modelId="{7E9655ED-E739-AC44-844A-E61AD6A3255A}" type="parTrans" cxnId="{B894767B-88C8-D94F-A868-3252C1FCD1F5}">
      <dgm:prSet/>
      <dgm:spPr/>
      <dgm:t>
        <a:bodyPr/>
        <a:lstStyle/>
        <a:p>
          <a:endParaRPr lang="en-US"/>
        </a:p>
      </dgm:t>
    </dgm:pt>
    <dgm:pt modelId="{19D0CCC8-8B4A-0640-92EB-49C36D653B5A}" type="sibTrans" cxnId="{B894767B-88C8-D94F-A868-3252C1FCD1F5}">
      <dgm:prSet/>
      <dgm:spPr/>
      <dgm:t>
        <a:bodyPr/>
        <a:lstStyle/>
        <a:p>
          <a:endParaRPr lang="en-US"/>
        </a:p>
      </dgm:t>
    </dgm:pt>
    <dgm:pt modelId="{F7403F26-2E65-E840-8F1D-FCDF8F8B40AE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/>
            <a:t>Note navigation points on Foundations slide</a:t>
          </a:r>
        </a:p>
      </dgm:t>
    </dgm:pt>
    <dgm:pt modelId="{3723C39A-4955-0F44-8817-8836CEE1672B}" type="parTrans" cxnId="{E6EAD8DD-3406-D340-A451-ADD9969469AE}">
      <dgm:prSet/>
      <dgm:spPr/>
      <dgm:t>
        <a:bodyPr/>
        <a:lstStyle/>
        <a:p>
          <a:endParaRPr lang="en-US"/>
        </a:p>
      </dgm:t>
    </dgm:pt>
    <dgm:pt modelId="{88B738B3-519B-A24C-B4CA-19FE3EDE678E}" type="sibTrans" cxnId="{E6EAD8DD-3406-D340-A451-ADD9969469AE}">
      <dgm:prSet/>
      <dgm:spPr/>
      <dgm:t>
        <a:bodyPr/>
        <a:lstStyle/>
        <a:p>
          <a:endParaRPr lang="en-US"/>
        </a:p>
      </dgm:t>
    </dgm:pt>
    <dgm:pt modelId="{8539205B-58E4-094B-9B43-D9864E302864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/>
            <a:t>Confirm desktop navigation follows basic best practices (no hamburger menu, &lt; 3 levels dropdown)</a:t>
          </a:r>
        </a:p>
      </dgm:t>
    </dgm:pt>
    <dgm:pt modelId="{DBC7151B-889A-514C-96CB-A7D7E9A4FB05}" type="parTrans" cxnId="{D53D3F65-5190-D840-A45C-5D5651FB63CC}">
      <dgm:prSet/>
      <dgm:spPr/>
      <dgm:t>
        <a:bodyPr/>
        <a:lstStyle/>
        <a:p>
          <a:endParaRPr lang="en-US"/>
        </a:p>
      </dgm:t>
    </dgm:pt>
    <dgm:pt modelId="{FC811D6A-44D8-8347-A8AB-2982CF042C53}" type="sibTrans" cxnId="{D53D3F65-5190-D840-A45C-5D5651FB63CC}">
      <dgm:prSet/>
      <dgm:spPr/>
      <dgm:t>
        <a:bodyPr/>
        <a:lstStyle/>
        <a:p>
          <a:endParaRPr lang="en-US"/>
        </a:p>
      </dgm:t>
    </dgm:pt>
    <dgm:pt modelId="{752C35EF-04BD-6846-A203-BC6707A574B7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/>
            <a:t>Confirm mobile follows basic best practices for mobile users (uses hamburger/collapsible menu, mobile functionality)</a:t>
          </a:r>
        </a:p>
      </dgm:t>
    </dgm:pt>
    <dgm:pt modelId="{5B3090B7-EDC3-E247-8FC5-D7992FABE48A}" type="parTrans" cxnId="{0BF63F4B-414D-AB40-9EB2-EA88AEB826BB}">
      <dgm:prSet/>
      <dgm:spPr/>
      <dgm:t>
        <a:bodyPr/>
        <a:lstStyle/>
        <a:p>
          <a:endParaRPr lang="en-US"/>
        </a:p>
      </dgm:t>
    </dgm:pt>
    <dgm:pt modelId="{EB014053-AE68-3148-93F6-42F04DE39A5B}" type="sibTrans" cxnId="{0BF63F4B-414D-AB40-9EB2-EA88AEB826BB}">
      <dgm:prSet/>
      <dgm:spPr/>
      <dgm:t>
        <a:bodyPr/>
        <a:lstStyle/>
        <a:p>
          <a:endParaRPr lang="en-US"/>
        </a:p>
      </dgm:t>
    </dgm:pt>
    <dgm:pt modelId="{B91E2E9E-C3D6-4846-AD77-2CC6BADBA648}" type="pres">
      <dgm:prSet presAssocID="{615687DE-32F0-E242-A0B2-5242297306E6}" presName="linear" presStyleCnt="0">
        <dgm:presLayoutVars>
          <dgm:animLvl val="lvl"/>
          <dgm:resizeHandles val="exact"/>
        </dgm:presLayoutVars>
      </dgm:prSet>
      <dgm:spPr/>
    </dgm:pt>
    <dgm:pt modelId="{F87F681C-D483-0F4D-AD21-9751BD076180}" type="pres">
      <dgm:prSet presAssocID="{F7108210-B996-4F4B-9125-9B6FC47E298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AE1C07B-50F2-CC46-ACC1-8BF0095E7657}" type="pres">
      <dgm:prSet presAssocID="{F7108210-B996-4F4B-9125-9B6FC47E2980}" presName="childText" presStyleLbl="revTx" presStyleIdx="0" presStyleCnt="7">
        <dgm:presLayoutVars>
          <dgm:bulletEnabled val="1"/>
        </dgm:presLayoutVars>
      </dgm:prSet>
      <dgm:spPr/>
    </dgm:pt>
    <dgm:pt modelId="{AB3B81CF-5FD8-8749-BE6B-B1CCEC47901F}" type="pres">
      <dgm:prSet presAssocID="{45A74D77-1EE1-2244-AF9A-AAA664DD88E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01A6F29-6E4D-A04D-8ED8-E5C7CCC5E926}" type="pres">
      <dgm:prSet presAssocID="{45A74D77-1EE1-2244-AF9A-AAA664DD88E5}" presName="childText" presStyleLbl="revTx" presStyleIdx="1" presStyleCnt="7">
        <dgm:presLayoutVars>
          <dgm:bulletEnabled val="1"/>
        </dgm:presLayoutVars>
      </dgm:prSet>
      <dgm:spPr/>
    </dgm:pt>
    <dgm:pt modelId="{65D2743B-582F-E24F-A3C0-A3412EA54B0B}" type="pres">
      <dgm:prSet presAssocID="{614D90EA-20CC-CF40-8A52-83965F12719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5851701-655B-004E-AB3D-9D3B352EB7C0}" type="pres">
      <dgm:prSet presAssocID="{614D90EA-20CC-CF40-8A52-83965F12719C}" presName="childText" presStyleLbl="revTx" presStyleIdx="2" presStyleCnt="7">
        <dgm:presLayoutVars>
          <dgm:bulletEnabled val="1"/>
        </dgm:presLayoutVars>
      </dgm:prSet>
      <dgm:spPr/>
    </dgm:pt>
    <dgm:pt modelId="{A13B682C-D55D-CD48-8DE4-FC97BA0F012D}" type="pres">
      <dgm:prSet presAssocID="{087D0850-734C-B04A-8B96-48AC61C7C2F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8C14183-6C92-9149-9B98-0D96E400BA35}" type="pres">
      <dgm:prSet presAssocID="{087D0850-734C-B04A-8B96-48AC61C7C2F4}" presName="childText" presStyleLbl="revTx" presStyleIdx="3" presStyleCnt="7">
        <dgm:presLayoutVars>
          <dgm:bulletEnabled val="1"/>
        </dgm:presLayoutVars>
      </dgm:prSet>
      <dgm:spPr/>
    </dgm:pt>
    <dgm:pt modelId="{C886435C-BDDB-D141-A8F5-E24BEDA1D11E}" type="pres">
      <dgm:prSet presAssocID="{8F66EDD0-A098-EB4F-887A-541CC69F4BB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87C658E-CA0F-B74E-9FF9-55CDF0BC56EC}" type="pres">
      <dgm:prSet presAssocID="{8F66EDD0-A098-EB4F-887A-541CC69F4BBC}" presName="childText" presStyleLbl="revTx" presStyleIdx="4" presStyleCnt="7">
        <dgm:presLayoutVars>
          <dgm:bulletEnabled val="1"/>
        </dgm:presLayoutVars>
      </dgm:prSet>
      <dgm:spPr/>
    </dgm:pt>
    <dgm:pt modelId="{B52CCF0E-A686-454A-BC7C-AE4DBBEA5E34}" type="pres">
      <dgm:prSet presAssocID="{329574F9-9A7D-AF40-89EB-87B71338F47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6CB98E6-F0EC-344B-8BB8-F35761CCE6FB}" type="pres">
      <dgm:prSet presAssocID="{329574F9-9A7D-AF40-89EB-87B71338F478}" presName="childText" presStyleLbl="revTx" presStyleIdx="5" presStyleCnt="7">
        <dgm:presLayoutVars>
          <dgm:bulletEnabled val="1"/>
        </dgm:presLayoutVars>
      </dgm:prSet>
      <dgm:spPr/>
    </dgm:pt>
    <dgm:pt modelId="{09016216-7B8A-F34D-BAE4-4D120F0414D9}" type="pres">
      <dgm:prSet presAssocID="{6DC466D0-971B-2E42-A5DB-23118FE2F730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A45539EF-C0E4-F748-A6A5-E30AFEA50BA4}" type="pres">
      <dgm:prSet presAssocID="{6DC466D0-971B-2E42-A5DB-23118FE2F730}" presName="childText" presStyleLbl="revTx" presStyleIdx="6" presStyleCnt="7">
        <dgm:presLayoutVars>
          <dgm:bulletEnabled val="1"/>
        </dgm:presLayoutVars>
      </dgm:prSet>
      <dgm:spPr/>
    </dgm:pt>
  </dgm:ptLst>
  <dgm:cxnLst>
    <dgm:cxn modelId="{FEA35F05-976F-6D4B-9C9F-34AB03208A00}" type="presOf" srcId="{45A74D77-1EE1-2244-AF9A-AAA664DD88E5}" destId="{AB3B81CF-5FD8-8749-BE6B-B1CCEC47901F}" srcOrd="0" destOrd="0" presId="urn:microsoft.com/office/officeart/2005/8/layout/vList2"/>
    <dgm:cxn modelId="{CDD44609-7D25-7341-BD4D-C1CD811495BF}" srcId="{614D90EA-20CC-CF40-8A52-83965F12719C}" destId="{73A87FD1-7F59-3642-BA49-ADCD4E39A76A}" srcOrd="1" destOrd="0" parTransId="{9BBEAE62-2068-AC41-87D9-AF55B4FD05EC}" sibTransId="{4C01C470-DC90-6B45-945A-B57876346817}"/>
    <dgm:cxn modelId="{4CF40C0C-DD03-134F-9040-59ED1DC9AA27}" type="presOf" srcId="{F7403F26-2E65-E840-8F1D-FCDF8F8B40AE}" destId="{B8C14183-6C92-9149-9B98-0D96E400BA35}" srcOrd="0" destOrd="1" presId="urn:microsoft.com/office/officeart/2005/8/layout/vList2"/>
    <dgm:cxn modelId="{9FEEFD0C-AA73-1A4A-BC09-DD3FFCC07A18}" srcId="{615687DE-32F0-E242-A0B2-5242297306E6}" destId="{329574F9-9A7D-AF40-89EB-87B71338F478}" srcOrd="5" destOrd="0" parTransId="{AD812EF0-5A9D-CE4A-A782-363D024D2FD7}" sibTransId="{71F82E33-DC67-DD4A-AB64-79D160CF49F6}"/>
    <dgm:cxn modelId="{478A1C0E-5A78-E143-AC2F-4B2765A4B788}" srcId="{F7108210-B996-4F4B-9125-9B6FC47E2980}" destId="{2BE0771F-3B50-0B4A-8C12-1812251B893F}" srcOrd="0" destOrd="0" parTransId="{6850AC28-E31B-8E49-B5AB-4DB3B25674D0}" sibTransId="{B223C4E7-A682-F840-85AC-794AF8D20DB2}"/>
    <dgm:cxn modelId="{9EBF4014-D135-A442-BF3E-84442B60E84E}" type="presOf" srcId="{BE2972A7-B3CE-E34A-A176-EA2A0C8FB222}" destId="{E01A6F29-6E4D-A04D-8ED8-E5C7CCC5E926}" srcOrd="0" destOrd="1" presId="urn:microsoft.com/office/officeart/2005/8/layout/vList2"/>
    <dgm:cxn modelId="{FBB90218-EE82-F542-A8D4-C4F6F841869B}" type="presOf" srcId="{F7108210-B996-4F4B-9125-9B6FC47E2980}" destId="{F87F681C-D483-0F4D-AD21-9751BD076180}" srcOrd="0" destOrd="0" presId="urn:microsoft.com/office/officeart/2005/8/layout/vList2"/>
    <dgm:cxn modelId="{D826A11C-9FBA-0444-BBC2-C144B5482A7B}" srcId="{45A74D77-1EE1-2244-AF9A-AAA664DD88E5}" destId="{29D6815B-CD3C-E841-ACED-97C1B694685C}" srcOrd="0" destOrd="0" parTransId="{535AFC47-D9A0-F848-9BD5-15966D84DADD}" sibTransId="{D01BD424-1C8C-2943-8787-1F3ED5CFC956}"/>
    <dgm:cxn modelId="{A45D221D-E6F2-9847-9CC4-513B653A8914}" srcId="{615687DE-32F0-E242-A0B2-5242297306E6}" destId="{F7108210-B996-4F4B-9125-9B6FC47E2980}" srcOrd="0" destOrd="0" parTransId="{B98B9660-AEE1-1D4F-A559-84097C745DFE}" sibTransId="{2EC4C6F7-6AC7-DE4A-8879-F0E689135823}"/>
    <dgm:cxn modelId="{5D51911D-4A25-4C40-B905-89C7F6EDE12D}" type="presOf" srcId="{8539205B-58E4-094B-9B43-D9864E302864}" destId="{B8C14183-6C92-9149-9B98-0D96E400BA35}" srcOrd="0" destOrd="2" presId="urn:microsoft.com/office/officeart/2005/8/layout/vList2"/>
    <dgm:cxn modelId="{C916E12B-205D-5E44-A887-6B01970046A0}" type="presOf" srcId="{6DC466D0-971B-2E42-A5DB-23118FE2F730}" destId="{09016216-7B8A-F34D-BAE4-4D120F0414D9}" srcOrd="0" destOrd="0" presId="urn:microsoft.com/office/officeart/2005/8/layout/vList2"/>
    <dgm:cxn modelId="{6380842D-3BAE-B54F-9F5E-4502F4D5C492}" type="presOf" srcId="{614D90EA-20CC-CF40-8A52-83965F12719C}" destId="{65D2743B-582F-E24F-A3C0-A3412EA54B0B}" srcOrd="0" destOrd="0" presId="urn:microsoft.com/office/officeart/2005/8/layout/vList2"/>
    <dgm:cxn modelId="{C5FBE338-6E27-3946-AE71-51419B1BA88D}" srcId="{F7108210-B996-4F4B-9125-9B6FC47E2980}" destId="{3669A6C9-4A25-0049-9234-05AE9E08AB61}" srcOrd="2" destOrd="0" parTransId="{342DE3F1-E814-3742-9C0F-8A7D493AD5EE}" sibTransId="{62D37E6C-C4FF-F24A-B779-A00720D3ED1B}"/>
    <dgm:cxn modelId="{0DB0045B-2F6C-5C4E-97D8-B41F154D31D4}" type="presOf" srcId="{2BE0771F-3B50-0B4A-8C12-1812251B893F}" destId="{5AE1C07B-50F2-CC46-ACC1-8BF0095E7657}" srcOrd="0" destOrd="0" presId="urn:microsoft.com/office/officeart/2005/8/layout/vList2"/>
    <dgm:cxn modelId="{207A7D42-333D-1742-B7B8-26074C739C9F}" type="presOf" srcId="{7704A63E-D766-0E4E-9023-843D6ED6EA21}" destId="{5AE1C07B-50F2-CC46-ACC1-8BF0095E7657}" srcOrd="0" destOrd="1" presId="urn:microsoft.com/office/officeart/2005/8/layout/vList2"/>
    <dgm:cxn modelId="{8FA7C664-0F3E-E641-8486-C7F1F315EE2F}" srcId="{615687DE-32F0-E242-A0B2-5242297306E6}" destId="{087D0850-734C-B04A-8B96-48AC61C7C2F4}" srcOrd="3" destOrd="0" parTransId="{EB19A207-CEFE-1D48-B0A3-66B1DB0AE10F}" sibTransId="{5E0F7CAD-92A2-4E48-87F9-FE47882AAC2C}"/>
    <dgm:cxn modelId="{D53D3F65-5190-D840-A45C-5D5651FB63CC}" srcId="{087D0850-734C-B04A-8B96-48AC61C7C2F4}" destId="{8539205B-58E4-094B-9B43-D9864E302864}" srcOrd="2" destOrd="0" parTransId="{DBC7151B-889A-514C-96CB-A7D7E9A4FB05}" sibTransId="{FC811D6A-44D8-8347-A8AB-2982CF042C53}"/>
    <dgm:cxn modelId="{0BF63F4B-414D-AB40-9EB2-EA88AEB826BB}" srcId="{087D0850-734C-B04A-8B96-48AC61C7C2F4}" destId="{752C35EF-04BD-6846-A203-BC6707A574B7}" srcOrd="3" destOrd="0" parTransId="{5B3090B7-EDC3-E247-8FC5-D7992FABE48A}" sibTransId="{EB014053-AE68-3148-93F6-42F04DE39A5B}"/>
    <dgm:cxn modelId="{4657724B-CC6B-8349-8996-3C37D7056EE5}" srcId="{F7108210-B996-4F4B-9125-9B6FC47E2980}" destId="{7704A63E-D766-0E4E-9023-843D6ED6EA21}" srcOrd="1" destOrd="0" parTransId="{57DA0D53-E08C-B54F-873A-969D7CEF6B02}" sibTransId="{D8ABF258-0AB8-EE4C-8361-5378F611AAF0}"/>
    <dgm:cxn modelId="{5A5DBA4B-B792-524A-8023-BD564639E16E}" type="presOf" srcId="{41A1FC8D-DCAA-CA42-A573-71B374CC1D77}" destId="{A45539EF-C0E4-F748-A6A5-E30AFEA50BA4}" srcOrd="0" destOrd="0" presId="urn:microsoft.com/office/officeart/2005/8/layout/vList2"/>
    <dgm:cxn modelId="{E08E174D-44AD-5F42-A8F7-AC0F85EB088D}" type="presOf" srcId="{3669A6C9-4A25-0049-9234-05AE9E08AB61}" destId="{5AE1C07B-50F2-CC46-ACC1-8BF0095E7657}" srcOrd="0" destOrd="2" presId="urn:microsoft.com/office/officeart/2005/8/layout/vList2"/>
    <dgm:cxn modelId="{3B71C54F-F23E-BE4E-93E0-EAA1B14BB240}" srcId="{8F66EDD0-A098-EB4F-887A-541CC69F4BBC}" destId="{81D267F8-6053-4346-9834-493355506BE7}" srcOrd="0" destOrd="0" parTransId="{FC40569B-197B-EF49-B395-41B5B9F0A9FD}" sibTransId="{6B58FDE5-79F1-D546-9B33-4F08634E4B11}"/>
    <dgm:cxn modelId="{FDBBDC70-7820-7F41-A724-3EB5948ADCFC}" srcId="{F7108210-B996-4F4B-9125-9B6FC47E2980}" destId="{CD69B8BC-E964-F242-A084-EF0CD9A63F05}" srcOrd="3" destOrd="0" parTransId="{3ECCAE65-8BF8-9842-8210-9009984A5879}" sibTransId="{82CE4025-B7A1-FF4D-B2E3-6490F5C3FD10}"/>
    <dgm:cxn modelId="{A2E12151-D527-414D-AFE3-E32C53645065}" type="presOf" srcId="{D7398F44-6E42-4740-8416-2AA15231C734}" destId="{B8C14183-6C92-9149-9B98-0D96E400BA35}" srcOrd="0" destOrd="0" presId="urn:microsoft.com/office/officeart/2005/8/layout/vList2"/>
    <dgm:cxn modelId="{D9F63E73-41BB-4348-8BAA-36203879C14F}" type="presOf" srcId="{8F66EDD0-A098-EB4F-887A-541CC69F4BBC}" destId="{C886435C-BDDB-D141-A8F5-E24BEDA1D11E}" srcOrd="0" destOrd="0" presId="urn:microsoft.com/office/officeart/2005/8/layout/vList2"/>
    <dgm:cxn modelId="{38917358-C4D3-9941-9253-B90D8275FFF3}" srcId="{614D90EA-20CC-CF40-8A52-83965F12719C}" destId="{2905FCFC-1E23-D94C-B848-1B9CB6869F0F}" srcOrd="0" destOrd="0" parTransId="{CF0439C6-1E66-4644-A60C-9E6839C37DB0}" sibTransId="{598D66C5-B35A-D144-856C-70F63AEE76B5}"/>
    <dgm:cxn modelId="{7BA5A67A-91AC-6A46-8122-E0B0E8D3178A}" type="presOf" srcId="{C6A6FE54-9ADA-C34B-914A-DEC855FFD67C}" destId="{887C658E-CA0F-B74E-9FF9-55CDF0BC56EC}" srcOrd="0" destOrd="2" presId="urn:microsoft.com/office/officeart/2005/8/layout/vList2"/>
    <dgm:cxn modelId="{B894767B-88C8-D94F-A868-3252C1FCD1F5}" srcId="{087D0850-734C-B04A-8B96-48AC61C7C2F4}" destId="{D7398F44-6E42-4740-8416-2AA15231C734}" srcOrd="0" destOrd="0" parTransId="{7E9655ED-E739-AC44-844A-E61AD6A3255A}" sibTransId="{19D0CCC8-8B4A-0640-92EB-49C36D653B5A}"/>
    <dgm:cxn modelId="{F2E06980-A1DE-2641-AB97-04B1B3CA972D}" type="presOf" srcId="{752C35EF-04BD-6846-A203-BC6707A574B7}" destId="{B8C14183-6C92-9149-9B98-0D96E400BA35}" srcOrd="0" destOrd="3" presId="urn:microsoft.com/office/officeart/2005/8/layout/vList2"/>
    <dgm:cxn modelId="{9F978289-8427-BA4B-801C-3ABCF50B392F}" type="presOf" srcId="{329574F9-9A7D-AF40-89EB-87B71338F478}" destId="{B52CCF0E-A686-454A-BC7C-AE4DBBEA5E34}" srcOrd="0" destOrd="0" presId="urn:microsoft.com/office/officeart/2005/8/layout/vList2"/>
    <dgm:cxn modelId="{3FDA299D-CFBE-7046-ADB4-A1330A7C7A41}" type="presOf" srcId="{2905FCFC-1E23-D94C-B848-1B9CB6869F0F}" destId="{85851701-655B-004E-AB3D-9D3B352EB7C0}" srcOrd="0" destOrd="0" presId="urn:microsoft.com/office/officeart/2005/8/layout/vList2"/>
    <dgm:cxn modelId="{C7464B9D-12CC-1D4A-BC1A-D8C61B096056}" type="presOf" srcId="{CD69B8BC-E964-F242-A084-EF0CD9A63F05}" destId="{5AE1C07B-50F2-CC46-ACC1-8BF0095E7657}" srcOrd="0" destOrd="3" presId="urn:microsoft.com/office/officeart/2005/8/layout/vList2"/>
    <dgm:cxn modelId="{E7FD80A3-7A64-964E-99DF-4F822A2B52E9}" type="presOf" srcId="{73A87FD1-7F59-3642-BA49-ADCD4E39A76A}" destId="{85851701-655B-004E-AB3D-9D3B352EB7C0}" srcOrd="0" destOrd="1" presId="urn:microsoft.com/office/officeart/2005/8/layout/vList2"/>
    <dgm:cxn modelId="{4F940BA7-B2A7-0044-B1C7-66CF26546CAC}" srcId="{329574F9-9A7D-AF40-89EB-87B71338F478}" destId="{420D138D-C9EE-5B40-8ED1-3739718275DF}" srcOrd="0" destOrd="0" parTransId="{DBC35F7D-309D-3942-8CF9-939557EB39BD}" sibTransId="{2E31D0C8-1360-214D-8CBA-26B788B880DC}"/>
    <dgm:cxn modelId="{E71E36A7-C5CB-E64F-B8AC-9AA7B2260630}" srcId="{6DC466D0-971B-2E42-A5DB-23118FE2F730}" destId="{41A1FC8D-DCAA-CA42-A573-71B374CC1D77}" srcOrd="0" destOrd="0" parTransId="{7A296BC4-50DF-2B4F-8BBE-61115EA0FADB}" sibTransId="{E6E45DE6-D584-484A-94E5-16D0153EFDC5}"/>
    <dgm:cxn modelId="{A82901AD-0020-954B-8E3C-9C940F02A4A6}" srcId="{615687DE-32F0-E242-A0B2-5242297306E6}" destId="{45A74D77-1EE1-2244-AF9A-AAA664DD88E5}" srcOrd="1" destOrd="0" parTransId="{D5DF5846-B646-9741-83CF-0B28905CE408}" sibTransId="{5AAACEC3-917F-2744-ADE0-77B0AF8927BD}"/>
    <dgm:cxn modelId="{51AB78AF-6721-AA48-BD88-930D2916F1F2}" srcId="{615687DE-32F0-E242-A0B2-5242297306E6}" destId="{8F66EDD0-A098-EB4F-887A-541CC69F4BBC}" srcOrd="4" destOrd="0" parTransId="{A22D4C6D-8306-F441-B01C-749E69CDE043}" sibTransId="{C420F47E-099F-DB46-84E1-810D21E5EFD1}"/>
    <dgm:cxn modelId="{0F7996BF-7F7F-CC40-85ED-08F2E3CB886C}" srcId="{8F66EDD0-A098-EB4F-887A-541CC69F4BBC}" destId="{59A9E0CB-1546-6144-A1EF-BD69E248ABB3}" srcOrd="1" destOrd="0" parTransId="{68A7E615-9E3D-DA47-8CAB-B1ED8CAEC086}" sibTransId="{B9BB682D-47B0-2C44-9B32-DED0C3E53B43}"/>
    <dgm:cxn modelId="{FCE83FCC-4135-F843-9EC4-2505805EEA90}" srcId="{45A74D77-1EE1-2244-AF9A-AAA664DD88E5}" destId="{BE2972A7-B3CE-E34A-A176-EA2A0C8FB222}" srcOrd="1" destOrd="0" parTransId="{4883ADA9-22E4-1B4C-ACBF-92CAA2E0C1A0}" sibTransId="{635D1600-E222-6040-96D6-9CC9664799C2}"/>
    <dgm:cxn modelId="{599CB2D8-3119-5A4F-83F5-F1837901331E}" type="presOf" srcId="{615687DE-32F0-E242-A0B2-5242297306E6}" destId="{B91E2E9E-C3D6-4846-AD77-2CC6BADBA648}" srcOrd="0" destOrd="0" presId="urn:microsoft.com/office/officeart/2005/8/layout/vList2"/>
    <dgm:cxn modelId="{DD5F3FDB-0938-314F-B2AB-354A264C2A5E}" type="presOf" srcId="{420D138D-C9EE-5B40-8ED1-3739718275DF}" destId="{26CB98E6-F0EC-344B-8BB8-F35761CCE6FB}" srcOrd="0" destOrd="0" presId="urn:microsoft.com/office/officeart/2005/8/layout/vList2"/>
    <dgm:cxn modelId="{E6EAD8DD-3406-D340-A451-ADD9969469AE}" srcId="{087D0850-734C-B04A-8B96-48AC61C7C2F4}" destId="{F7403F26-2E65-E840-8F1D-FCDF8F8B40AE}" srcOrd="1" destOrd="0" parTransId="{3723C39A-4955-0F44-8817-8836CEE1672B}" sibTransId="{88B738B3-519B-A24C-B4CA-19FE3EDE678E}"/>
    <dgm:cxn modelId="{8A8087DF-5BBD-F547-B445-2C89E987FB98}" type="presOf" srcId="{087D0850-734C-B04A-8B96-48AC61C7C2F4}" destId="{A13B682C-D55D-CD48-8DE4-FC97BA0F012D}" srcOrd="0" destOrd="0" presId="urn:microsoft.com/office/officeart/2005/8/layout/vList2"/>
    <dgm:cxn modelId="{AFD446E1-C104-B64A-A3CC-653A02227CCA}" srcId="{615687DE-32F0-E242-A0B2-5242297306E6}" destId="{6DC466D0-971B-2E42-A5DB-23118FE2F730}" srcOrd="6" destOrd="0" parTransId="{26B181C1-3A80-814F-A4F6-A4E8DEB1315B}" sibTransId="{84FAAA65-C16A-914D-81B5-0FA1C149F2D2}"/>
    <dgm:cxn modelId="{DE5EF1E2-4995-4540-9316-06B8922F0884}" type="presOf" srcId="{81D267F8-6053-4346-9834-493355506BE7}" destId="{887C658E-CA0F-B74E-9FF9-55CDF0BC56EC}" srcOrd="0" destOrd="0" presId="urn:microsoft.com/office/officeart/2005/8/layout/vList2"/>
    <dgm:cxn modelId="{1889AEE6-A0ED-DC4E-B76E-00C2B40E8C10}" srcId="{615687DE-32F0-E242-A0B2-5242297306E6}" destId="{614D90EA-20CC-CF40-8A52-83965F12719C}" srcOrd="2" destOrd="0" parTransId="{B07B983A-2B73-824B-8E16-C0C7076B276E}" sibTransId="{F220890B-44EA-024D-9BB6-C684EEEC8BEC}"/>
    <dgm:cxn modelId="{FF7461F4-DEFE-9849-994D-3661E8EA8B2C}" type="presOf" srcId="{59A9E0CB-1546-6144-A1EF-BD69E248ABB3}" destId="{887C658E-CA0F-B74E-9FF9-55CDF0BC56EC}" srcOrd="0" destOrd="1" presId="urn:microsoft.com/office/officeart/2005/8/layout/vList2"/>
    <dgm:cxn modelId="{1182B2FB-E43E-BD43-AC5E-73D8E0961033}" type="presOf" srcId="{29D6815B-CD3C-E841-ACED-97C1B694685C}" destId="{E01A6F29-6E4D-A04D-8ED8-E5C7CCC5E926}" srcOrd="0" destOrd="0" presId="urn:microsoft.com/office/officeart/2005/8/layout/vList2"/>
    <dgm:cxn modelId="{B07ABCFF-3833-E044-B787-E74BA1C5769F}" srcId="{8F66EDD0-A098-EB4F-887A-541CC69F4BBC}" destId="{C6A6FE54-9ADA-C34B-914A-DEC855FFD67C}" srcOrd="2" destOrd="0" parTransId="{A026156C-4A2E-3E4D-AA07-788551692C97}" sibTransId="{5C350275-950D-A143-A5F9-EBE195B4471A}"/>
    <dgm:cxn modelId="{9AE687E9-44BE-9C4A-96CB-33BCE246C3EE}" type="presParOf" srcId="{B91E2E9E-C3D6-4846-AD77-2CC6BADBA648}" destId="{F87F681C-D483-0F4D-AD21-9751BD076180}" srcOrd="0" destOrd="0" presId="urn:microsoft.com/office/officeart/2005/8/layout/vList2"/>
    <dgm:cxn modelId="{0B9268C2-4BE0-334A-A9A3-0458387FC4DA}" type="presParOf" srcId="{B91E2E9E-C3D6-4846-AD77-2CC6BADBA648}" destId="{5AE1C07B-50F2-CC46-ACC1-8BF0095E7657}" srcOrd="1" destOrd="0" presId="urn:microsoft.com/office/officeart/2005/8/layout/vList2"/>
    <dgm:cxn modelId="{6CA94E0D-A98E-364F-8FC8-82C3CD04225A}" type="presParOf" srcId="{B91E2E9E-C3D6-4846-AD77-2CC6BADBA648}" destId="{AB3B81CF-5FD8-8749-BE6B-B1CCEC47901F}" srcOrd="2" destOrd="0" presId="urn:microsoft.com/office/officeart/2005/8/layout/vList2"/>
    <dgm:cxn modelId="{01B93895-8E1A-5E47-95A7-4A99DCADEC54}" type="presParOf" srcId="{B91E2E9E-C3D6-4846-AD77-2CC6BADBA648}" destId="{E01A6F29-6E4D-A04D-8ED8-E5C7CCC5E926}" srcOrd="3" destOrd="0" presId="urn:microsoft.com/office/officeart/2005/8/layout/vList2"/>
    <dgm:cxn modelId="{D230D0D6-4F49-FA4C-8BE5-DEEBC4FCFC9A}" type="presParOf" srcId="{B91E2E9E-C3D6-4846-AD77-2CC6BADBA648}" destId="{65D2743B-582F-E24F-A3C0-A3412EA54B0B}" srcOrd="4" destOrd="0" presId="urn:microsoft.com/office/officeart/2005/8/layout/vList2"/>
    <dgm:cxn modelId="{F5A75F2E-AD17-C646-A40B-71C6D0D207BB}" type="presParOf" srcId="{B91E2E9E-C3D6-4846-AD77-2CC6BADBA648}" destId="{85851701-655B-004E-AB3D-9D3B352EB7C0}" srcOrd="5" destOrd="0" presId="urn:microsoft.com/office/officeart/2005/8/layout/vList2"/>
    <dgm:cxn modelId="{017CEE65-80F9-1645-BBF1-A2C5AD752C6F}" type="presParOf" srcId="{B91E2E9E-C3D6-4846-AD77-2CC6BADBA648}" destId="{A13B682C-D55D-CD48-8DE4-FC97BA0F012D}" srcOrd="6" destOrd="0" presId="urn:microsoft.com/office/officeart/2005/8/layout/vList2"/>
    <dgm:cxn modelId="{1EE631A4-8F48-134D-855C-1E20DFB16984}" type="presParOf" srcId="{B91E2E9E-C3D6-4846-AD77-2CC6BADBA648}" destId="{B8C14183-6C92-9149-9B98-0D96E400BA35}" srcOrd="7" destOrd="0" presId="urn:microsoft.com/office/officeart/2005/8/layout/vList2"/>
    <dgm:cxn modelId="{001D7F60-9DB4-9740-91E1-9587A2A750E5}" type="presParOf" srcId="{B91E2E9E-C3D6-4846-AD77-2CC6BADBA648}" destId="{C886435C-BDDB-D141-A8F5-E24BEDA1D11E}" srcOrd="8" destOrd="0" presId="urn:microsoft.com/office/officeart/2005/8/layout/vList2"/>
    <dgm:cxn modelId="{E1037D30-C09C-D741-BED9-3E71C89108BB}" type="presParOf" srcId="{B91E2E9E-C3D6-4846-AD77-2CC6BADBA648}" destId="{887C658E-CA0F-B74E-9FF9-55CDF0BC56EC}" srcOrd="9" destOrd="0" presId="urn:microsoft.com/office/officeart/2005/8/layout/vList2"/>
    <dgm:cxn modelId="{D98A06DB-F561-AB40-8323-8305DC3BE120}" type="presParOf" srcId="{B91E2E9E-C3D6-4846-AD77-2CC6BADBA648}" destId="{B52CCF0E-A686-454A-BC7C-AE4DBBEA5E34}" srcOrd="10" destOrd="0" presId="urn:microsoft.com/office/officeart/2005/8/layout/vList2"/>
    <dgm:cxn modelId="{18293128-5ACA-304A-8702-D433D70EFC4D}" type="presParOf" srcId="{B91E2E9E-C3D6-4846-AD77-2CC6BADBA648}" destId="{26CB98E6-F0EC-344B-8BB8-F35761CCE6FB}" srcOrd="11" destOrd="0" presId="urn:microsoft.com/office/officeart/2005/8/layout/vList2"/>
    <dgm:cxn modelId="{CCA5324B-152D-1D4B-BB0C-B0529AB1E6AC}" type="presParOf" srcId="{B91E2E9E-C3D6-4846-AD77-2CC6BADBA648}" destId="{09016216-7B8A-F34D-BAE4-4D120F0414D9}" srcOrd="12" destOrd="0" presId="urn:microsoft.com/office/officeart/2005/8/layout/vList2"/>
    <dgm:cxn modelId="{AD63A2F6-A305-E048-A6E6-EADE474C9CA8}" type="presParOf" srcId="{B91E2E9E-C3D6-4846-AD77-2CC6BADBA648}" destId="{A45539EF-C0E4-F748-A6A5-E30AFEA50BA4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9C71C4-215C-5440-B427-38FC50BDBD34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5B12F5-00DC-8640-B2C1-9FCB669BA607}">
      <dgm:prSet phldrT="[Text]"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sz="2400">
              <a:solidFill>
                <a:schemeClr val="bg1"/>
              </a:solidFill>
              <a:latin typeface="Arial"/>
              <a:cs typeface="Arial"/>
            </a:rPr>
            <a:t>Engage them in a conversation about</a:t>
          </a:r>
          <a:br>
            <a:rPr lang="en-US" sz="2400">
              <a:solidFill>
                <a:schemeClr val="bg1"/>
              </a:solidFill>
              <a:latin typeface="Arial"/>
              <a:cs typeface="Arial"/>
            </a:rPr>
          </a:br>
          <a:r>
            <a:rPr lang="en-US" sz="2400">
              <a:solidFill>
                <a:schemeClr val="bg1"/>
              </a:solidFill>
              <a:latin typeface="Arial"/>
              <a:cs typeface="Arial"/>
            </a:rPr>
            <a:t> their website vs. telling them what’s </a:t>
          </a:r>
          <a:br>
            <a:rPr lang="en-US" sz="2400">
              <a:solidFill>
                <a:schemeClr val="bg1"/>
              </a:solidFill>
              <a:latin typeface="Arial"/>
              <a:cs typeface="Arial"/>
            </a:rPr>
          </a:br>
          <a:r>
            <a:rPr lang="en-US" sz="2400">
              <a:solidFill>
                <a:schemeClr val="bg1"/>
              </a:solidFill>
              <a:latin typeface="Arial"/>
              <a:cs typeface="Arial"/>
            </a:rPr>
            <a:t>wrong with it.</a:t>
          </a:r>
        </a:p>
      </dgm:t>
    </dgm:pt>
    <dgm:pt modelId="{DD44E12B-1E2E-0B4E-BF48-E5323BF4D185}" type="parTrans" cxnId="{EC7D0209-E40A-7E47-9C0F-D4A9E813991B}">
      <dgm:prSet/>
      <dgm:spPr/>
      <dgm:t>
        <a:bodyPr/>
        <a:lstStyle/>
        <a:p>
          <a:pPr algn="ctr"/>
          <a:endParaRPr lang="en-US" sz="1200">
            <a:solidFill>
              <a:schemeClr val="bg1"/>
            </a:solidFill>
          </a:endParaRPr>
        </a:p>
      </dgm:t>
    </dgm:pt>
    <dgm:pt modelId="{29C0DB88-C56A-EE42-800D-4CE2C3D377B3}" type="sibTrans" cxnId="{EC7D0209-E40A-7E47-9C0F-D4A9E813991B}">
      <dgm:prSet/>
      <dgm:spPr/>
      <dgm:t>
        <a:bodyPr/>
        <a:lstStyle/>
        <a:p>
          <a:pPr algn="ctr"/>
          <a:endParaRPr lang="en-US" sz="1200">
            <a:solidFill>
              <a:schemeClr val="bg1"/>
            </a:solidFill>
          </a:endParaRPr>
        </a:p>
      </dgm:t>
    </dgm:pt>
    <dgm:pt modelId="{E7B87D48-91EC-944C-89B6-5CA3C5037320}">
      <dgm:prSet phldrT="[Text]"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sz="2400">
              <a:solidFill>
                <a:schemeClr val="bg1"/>
              </a:solidFill>
              <a:latin typeface="Arial"/>
              <a:cs typeface="Arial"/>
            </a:rPr>
            <a:t>Don’t overwhelm them with things to do. </a:t>
          </a:r>
        </a:p>
        <a:p>
          <a:pPr algn="ctr">
            <a:buFont typeface="Arial" panose="020B0604020202020204" pitchFamily="34" charset="0"/>
            <a:buChar char="•"/>
          </a:pPr>
          <a:r>
            <a:rPr lang="en-US" sz="2400">
              <a:solidFill>
                <a:schemeClr val="bg1"/>
              </a:solidFill>
              <a:latin typeface="Arial"/>
              <a:cs typeface="Arial"/>
            </a:rPr>
            <a:t>Remind them that taking single</a:t>
          </a:r>
          <a:br>
            <a:rPr lang="en-US" sz="2400">
              <a:solidFill>
                <a:schemeClr val="bg1"/>
              </a:solidFill>
              <a:latin typeface="Arial"/>
              <a:cs typeface="Arial"/>
            </a:rPr>
          </a:br>
          <a:r>
            <a:rPr lang="en-US" sz="2400">
              <a:solidFill>
                <a:schemeClr val="bg1"/>
              </a:solidFill>
              <a:latin typeface="Arial"/>
              <a:cs typeface="Arial"/>
            </a:rPr>
            <a:t> steps towards optimizing their site </a:t>
          </a:r>
          <a:br>
            <a:rPr lang="en-US" sz="2400">
              <a:solidFill>
                <a:schemeClr val="bg1"/>
              </a:solidFill>
              <a:latin typeface="Arial"/>
              <a:cs typeface="Arial"/>
            </a:rPr>
          </a:br>
          <a:r>
            <a:rPr lang="en-US" sz="2400">
              <a:solidFill>
                <a:schemeClr val="bg1"/>
              </a:solidFill>
              <a:latin typeface="Arial"/>
              <a:cs typeface="Arial"/>
            </a:rPr>
            <a:t>can be a good approach for those with limited resources.</a:t>
          </a:r>
          <a:endParaRPr lang="en-US" sz="2400">
            <a:solidFill>
              <a:schemeClr val="bg1"/>
            </a:solidFill>
          </a:endParaRPr>
        </a:p>
      </dgm:t>
    </dgm:pt>
    <dgm:pt modelId="{781706A8-0CA0-2846-9548-E54C4EFAB4BF}" type="parTrans" cxnId="{69EA7028-339E-9046-9A71-54B7F9911CF5}">
      <dgm:prSet/>
      <dgm:spPr/>
      <dgm:t>
        <a:bodyPr/>
        <a:lstStyle/>
        <a:p>
          <a:pPr algn="ctr"/>
          <a:endParaRPr lang="en-US" sz="1200">
            <a:solidFill>
              <a:schemeClr val="bg1"/>
            </a:solidFill>
          </a:endParaRPr>
        </a:p>
      </dgm:t>
    </dgm:pt>
    <dgm:pt modelId="{3869ABFD-ADE2-8D4A-9B6A-6CA8CB322C98}" type="sibTrans" cxnId="{69EA7028-339E-9046-9A71-54B7F9911CF5}">
      <dgm:prSet/>
      <dgm:spPr/>
      <dgm:t>
        <a:bodyPr/>
        <a:lstStyle/>
        <a:p>
          <a:pPr algn="ctr"/>
          <a:endParaRPr lang="en-US" sz="1200">
            <a:solidFill>
              <a:schemeClr val="bg1"/>
            </a:solidFill>
          </a:endParaRPr>
        </a:p>
      </dgm:t>
    </dgm:pt>
    <dgm:pt modelId="{CF700617-F594-CA48-A5EA-C70A32F39998}">
      <dgm:prSet phldrT="[Text]"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sz="2400">
              <a:solidFill>
                <a:schemeClr val="bg1"/>
              </a:solidFill>
              <a:latin typeface="Arial"/>
              <a:cs typeface="Arial"/>
            </a:rPr>
            <a:t>Items like the H1 &amp; Primary Offer </a:t>
          </a:r>
          <a:br>
            <a:rPr lang="en-US" sz="2400">
              <a:solidFill>
                <a:schemeClr val="bg1"/>
              </a:solidFill>
              <a:latin typeface="Arial"/>
              <a:cs typeface="Arial"/>
            </a:rPr>
          </a:br>
          <a:r>
            <a:rPr lang="en-US" sz="2400">
              <a:solidFill>
                <a:schemeClr val="bg1"/>
              </a:solidFill>
              <a:latin typeface="Arial"/>
              <a:cs typeface="Arial"/>
            </a:rPr>
            <a:t>(who they are and what they do) </a:t>
          </a:r>
          <a:br>
            <a:rPr lang="en-US" sz="2400">
              <a:solidFill>
                <a:schemeClr val="bg1"/>
              </a:solidFill>
              <a:latin typeface="Arial"/>
              <a:cs typeface="Arial"/>
            </a:rPr>
          </a:br>
          <a:r>
            <a:rPr lang="en-US" sz="2400">
              <a:solidFill>
                <a:schemeClr val="bg1"/>
              </a:solidFill>
              <a:latin typeface="Arial"/>
              <a:cs typeface="Arial"/>
            </a:rPr>
            <a:t>are heavy-hitters that should </a:t>
          </a:r>
          <a:br>
            <a:rPr lang="en-US" sz="2400">
              <a:solidFill>
                <a:schemeClr val="bg1"/>
              </a:solidFill>
              <a:latin typeface="Arial"/>
              <a:cs typeface="Arial"/>
            </a:rPr>
          </a:br>
          <a:r>
            <a:rPr lang="en-US" sz="2400">
              <a:solidFill>
                <a:schemeClr val="bg1"/>
              </a:solidFill>
              <a:latin typeface="Arial"/>
              <a:cs typeface="Arial"/>
            </a:rPr>
            <a:t>spark conversations among </a:t>
          </a:r>
          <a:br>
            <a:rPr lang="en-US" sz="2400">
              <a:solidFill>
                <a:schemeClr val="bg1"/>
              </a:solidFill>
              <a:latin typeface="Arial"/>
              <a:cs typeface="Arial"/>
            </a:rPr>
          </a:br>
          <a:r>
            <a:rPr lang="en-US" sz="2400">
              <a:solidFill>
                <a:schemeClr val="bg1"/>
              </a:solidFill>
              <a:latin typeface="Arial"/>
              <a:cs typeface="Arial"/>
            </a:rPr>
            <a:t>their stakeholders.</a:t>
          </a:r>
          <a:endParaRPr lang="en-US" sz="2400">
            <a:solidFill>
              <a:schemeClr val="bg1"/>
            </a:solidFill>
          </a:endParaRPr>
        </a:p>
      </dgm:t>
    </dgm:pt>
    <dgm:pt modelId="{29D32C13-5A77-4E48-A5D4-C14B3034F7D6}" type="parTrans" cxnId="{51493975-FC58-A940-9730-BE290191D9C7}">
      <dgm:prSet/>
      <dgm:spPr/>
      <dgm:t>
        <a:bodyPr/>
        <a:lstStyle/>
        <a:p>
          <a:pPr algn="ctr"/>
          <a:endParaRPr lang="en-US" sz="1200">
            <a:solidFill>
              <a:schemeClr val="bg1"/>
            </a:solidFill>
          </a:endParaRPr>
        </a:p>
      </dgm:t>
    </dgm:pt>
    <dgm:pt modelId="{343D01C2-37D2-CA42-B241-69AD9E675A03}" type="sibTrans" cxnId="{51493975-FC58-A940-9730-BE290191D9C7}">
      <dgm:prSet/>
      <dgm:spPr/>
      <dgm:t>
        <a:bodyPr/>
        <a:lstStyle/>
        <a:p>
          <a:pPr algn="ctr"/>
          <a:endParaRPr lang="en-US" sz="1200">
            <a:solidFill>
              <a:schemeClr val="bg1"/>
            </a:solidFill>
          </a:endParaRPr>
        </a:p>
      </dgm:t>
    </dgm:pt>
    <dgm:pt modelId="{3CD77814-3F35-FE4E-A285-E7A9CABCDAF9}">
      <dgm:prSet phldrT="[Text]" custT="1"/>
      <dgm:spPr/>
      <dgm:t>
        <a:bodyPr/>
        <a:lstStyle/>
        <a:p>
          <a:pPr algn="ctr"/>
          <a:r>
            <a:rPr lang="en-US" sz="2400">
              <a:solidFill>
                <a:schemeClr val="bg1"/>
              </a:solidFill>
              <a:latin typeface="Arial"/>
              <a:cs typeface="Arial"/>
            </a:rPr>
            <a:t>Review their site using the UX &amp; CRO checklist and then use it as a guide to help them see some areas of their site that can be further optimized.</a:t>
          </a:r>
          <a:endParaRPr lang="en-US" sz="2400">
            <a:solidFill>
              <a:schemeClr val="bg1"/>
            </a:solidFill>
          </a:endParaRPr>
        </a:p>
      </dgm:t>
    </dgm:pt>
    <dgm:pt modelId="{628AFC74-CECA-7941-BA21-CDD623DD4C35}" type="parTrans" cxnId="{9F9195E8-D551-0A47-9EEB-2D99B04DB732}">
      <dgm:prSet/>
      <dgm:spPr/>
      <dgm:t>
        <a:bodyPr/>
        <a:lstStyle/>
        <a:p>
          <a:pPr algn="ctr"/>
          <a:endParaRPr lang="en-US" sz="1200">
            <a:solidFill>
              <a:schemeClr val="bg1"/>
            </a:solidFill>
          </a:endParaRPr>
        </a:p>
      </dgm:t>
    </dgm:pt>
    <dgm:pt modelId="{EDCBD603-8329-0D49-BBB9-92345076EF86}" type="sibTrans" cxnId="{9F9195E8-D551-0A47-9EEB-2D99B04DB732}">
      <dgm:prSet/>
      <dgm:spPr/>
      <dgm:t>
        <a:bodyPr/>
        <a:lstStyle/>
        <a:p>
          <a:pPr algn="ctr"/>
          <a:endParaRPr lang="en-US" sz="1200">
            <a:solidFill>
              <a:schemeClr val="bg1"/>
            </a:solidFill>
          </a:endParaRPr>
        </a:p>
      </dgm:t>
    </dgm:pt>
    <dgm:pt modelId="{EA502501-7C7C-E547-A6FF-F7B502ED3A8E}">
      <dgm:prSet phldrT="[Text]"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sz="2400">
              <a:solidFill>
                <a:schemeClr val="bg1"/>
              </a:solidFill>
              <a:latin typeface="Arial"/>
              <a:cs typeface="Arial"/>
            </a:rPr>
            <a:t>Use phrases like ‘take advantage of </a:t>
          </a:r>
          <a:br>
            <a:rPr lang="en-US" sz="2400">
              <a:solidFill>
                <a:schemeClr val="bg1"/>
              </a:solidFill>
              <a:latin typeface="Arial"/>
              <a:cs typeface="Arial"/>
            </a:rPr>
          </a:br>
          <a:r>
            <a:rPr lang="en-US" sz="2400">
              <a:solidFill>
                <a:schemeClr val="bg1"/>
              </a:solidFill>
              <a:latin typeface="Arial"/>
              <a:cs typeface="Arial"/>
            </a:rPr>
            <a:t>that content/offer’ or ‘get the most bang for your buck out of the above-the-fold space’ to try to help them see where to prioritize their focus.</a:t>
          </a:r>
          <a:endParaRPr lang="en-US" sz="2400">
            <a:solidFill>
              <a:schemeClr val="bg1"/>
            </a:solidFill>
          </a:endParaRPr>
        </a:p>
      </dgm:t>
    </dgm:pt>
    <dgm:pt modelId="{0F5C2BEF-33C9-F747-B7E9-E4BF52A12E0B}" type="parTrans" cxnId="{2398435C-BC4B-F643-92B3-841ED4B3A6C1}">
      <dgm:prSet/>
      <dgm:spPr/>
      <dgm:t>
        <a:bodyPr/>
        <a:lstStyle/>
        <a:p>
          <a:pPr algn="ctr"/>
          <a:endParaRPr lang="en-US" sz="1200">
            <a:solidFill>
              <a:schemeClr val="bg1"/>
            </a:solidFill>
          </a:endParaRPr>
        </a:p>
      </dgm:t>
    </dgm:pt>
    <dgm:pt modelId="{F86A3D51-05B0-694D-B5D2-5F67D7C334D8}" type="sibTrans" cxnId="{2398435C-BC4B-F643-92B3-841ED4B3A6C1}">
      <dgm:prSet/>
      <dgm:spPr/>
      <dgm:t>
        <a:bodyPr/>
        <a:lstStyle/>
        <a:p>
          <a:pPr algn="ctr"/>
          <a:endParaRPr lang="en-US" sz="1200">
            <a:solidFill>
              <a:schemeClr val="bg1"/>
            </a:solidFill>
          </a:endParaRPr>
        </a:p>
      </dgm:t>
    </dgm:pt>
    <dgm:pt modelId="{B6D3E851-69D5-DE4E-A09C-22E6F0DF28E5}">
      <dgm:prSet custT="1"/>
      <dgm:spPr/>
      <dgm:t>
        <a:bodyPr anchor="ctr"/>
        <a:lstStyle/>
        <a:p>
          <a:pPr algn="ctr">
            <a:buFont typeface="Arial" panose="020B0604020202020204" pitchFamily="34" charset="0"/>
            <a:buChar char="•"/>
          </a:pPr>
          <a:r>
            <a:rPr lang="en-US" sz="2400">
              <a:solidFill>
                <a:schemeClr val="bg1"/>
              </a:solidFill>
              <a:latin typeface="Arial"/>
              <a:cs typeface="Arial"/>
            </a:rPr>
            <a:t>No website will be perfect. </a:t>
          </a:r>
          <a:br>
            <a:rPr lang="en-US" sz="2400">
              <a:solidFill>
                <a:schemeClr val="bg1"/>
              </a:solidFill>
              <a:latin typeface="Arial"/>
              <a:cs typeface="Arial"/>
            </a:rPr>
          </a:br>
          <a:r>
            <a:rPr lang="en-US" sz="2400">
              <a:solidFill>
                <a:schemeClr val="bg1"/>
              </a:solidFill>
              <a:latin typeface="Arial"/>
              <a:cs typeface="Arial"/>
            </a:rPr>
            <a:t>Every website can be optimized </a:t>
          </a:r>
          <a:br>
            <a:rPr lang="en-US" sz="2400">
              <a:solidFill>
                <a:schemeClr val="bg1"/>
              </a:solidFill>
              <a:latin typeface="Arial"/>
              <a:cs typeface="Arial"/>
            </a:rPr>
          </a:br>
          <a:r>
            <a:rPr lang="en-US" sz="2400">
              <a:solidFill>
                <a:schemeClr val="bg1"/>
              </a:solidFill>
              <a:latin typeface="Arial"/>
              <a:cs typeface="Arial"/>
            </a:rPr>
            <a:t>and improved. </a:t>
          </a:r>
          <a:endParaRPr lang="en-US" sz="2400">
            <a:solidFill>
              <a:schemeClr val="bg1"/>
            </a:solidFill>
          </a:endParaRPr>
        </a:p>
      </dgm:t>
    </dgm:pt>
    <dgm:pt modelId="{91E73D1F-3378-EE4E-86A4-70B1E5D88A6B}" type="parTrans" cxnId="{72A01A10-C635-3F48-A098-4AD3A7A49E5D}">
      <dgm:prSet/>
      <dgm:spPr/>
      <dgm:t>
        <a:bodyPr/>
        <a:lstStyle/>
        <a:p>
          <a:pPr algn="ctr"/>
          <a:endParaRPr lang="en-US" sz="1200">
            <a:solidFill>
              <a:schemeClr val="bg1"/>
            </a:solidFill>
          </a:endParaRPr>
        </a:p>
      </dgm:t>
    </dgm:pt>
    <dgm:pt modelId="{F6ECD3F5-F6CF-DD4B-A7B0-395F13052A32}" type="sibTrans" cxnId="{72A01A10-C635-3F48-A098-4AD3A7A49E5D}">
      <dgm:prSet/>
      <dgm:spPr/>
      <dgm:t>
        <a:bodyPr/>
        <a:lstStyle/>
        <a:p>
          <a:pPr algn="ctr"/>
          <a:endParaRPr lang="en-US" sz="1200">
            <a:solidFill>
              <a:schemeClr val="bg1"/>
            </a:solidFill>
          </a:endParaRPr>
        </a:p>
      </dgm:t>
    </dgm:pt>
    <dgm:pt modelId="{A655BB84-2DEA-BB45-99E2-42BD856B5B63}" type="pres">
      <dgm:prSet presAssocID="{039C71C4-215C-5440-B427-38FC50BDBD34}" presName="diagram" presStyleCnt="0">
        <dgm:presLayoutVars>
          <dgm:dir/>
          <dgm:resizeHandles val="exact"/>
        </dgm:presLayoutVars>
      </dgm:prSet>
      <dgm:spPr/>
    </dgm:pt>
    <dgm:pt modelId="{6DE2AC31-0C69-C04B-B3C5-791238C5811C}" type="pres">
      <dgm:prSet presAssocID="{CC5B12F5-00DC-8640-B2C1-9FCB669BA607}" presName="node" presStyleLbl="node1" presStyleIdx="0" presStyleCnt="6">
        <dgm:presLayoutVars>
          <dgm:bulletEnabled val="1"/>
        </dgm:presLayoutVars>
      </dgm:prSet>
      <dgm:spPr/>
    </dgm:pt>
    <dgm:pt modelId="{D893B02B-4AEB-D14D-AB8F-A5B73BA99180}" type="pres">
      <dgm:prSet presAssocID="{29C0DB88-C56A-EE42-800D-4CE2C3D377B3}" presName="sibTrans" presStyleCnt="0"/>
      <dgm:spPr/>
    </dgm:pt>
    <dgm:pt modelId="{4B9A9124-DF7C-7743-84C7-E2093E1775B6}" type="pres">
      <dgm:prSet presAssocID="{E7B87D48-91EC-944C-89B6-5CA3C5037320}" presName="node" presStyleLbl="node1" presStyleIdx="1" presStyleCnt="6">
        <dgm:presLayoutVars>
          <dgm:bulletEnabled val="1"/>
        </dgm:presLayoutVars>
      </dgm:prSet>
      <dgm:spPr/>
    </dgm:pt>
    <dgm:pt modelId="{287F1096-71C8-E34A-BF12-C00FD319C4B3}" type="pres">
      <dgm:prSet presAssocID="{3869ABFD-ADE2-8D4A-9B6A-6CA8CB322C98}" presName="sibTrans" presStyleCnt="0"/>
      <dgm:spPr/>
    </dgm:pt>
    <dgm:pt modelId="{03821FFC-039F-BA4B-9990-784C0CCE20F0}" type="pres">
      <dgm:prSet presAssocID="{CF700617-F594-CA48-A5EA-C70A32F39998}" presName="node" presStyleLbl="node1" presStyleIdx="2" presStyleCnt="6">
        <dgm:presLayoutVars>
          <dgm:bulletEnabled val="1"/>
        </dgm:presLayoutVars>
      </dgm:prSet>
      <dgm:spPr/>
    </dgm:pt>
    <dgm:pt modelId="{D41F3C6E-40FC-AA4A-BABB-D7EF5F173F14}" type="pres">
      <dgm:prSet presAssocID="{343D01C2-37D2-CA42-B241-69AD9E675A03}" presName="sibTrans" presStyleCnt="0"/>
      <dgm:spPr/>
    </dgm:pt>
    <dgm:pt modelId="{168B9C54-47A1-8C48-82CB-FB31E409D035}" type="pres">
      <dgm:prSet presAssocID="{3CD77814-3F35-FE4E-A285-E7A9CABCDAF9}" presName="node" presStyleLbl="node1" presStyleIdx="3" presStyleCnt="6">
        <dgm:presLayoutVars>
          <dgm:bulletEnabled val="1"/>
        </dgm:presLayoutVars>
      </dgm:prSet>
      <dgm:spPr/>
    </dgm:pt>
    <dgm:pt modelId="{33308B88-A659-C14F-8A5F-7DE79648E60F}" type="pres">
      <dgm:prSet presAssocID="{EDCBD603-8329-0D49-BBB9-92345076EF86}" presName="sibTrans" presStyleCnt="0"/>
      <dgm:spPr/>
    </dgm:pt>
    <dgm:pt modelId="{48C4FB54-AE9E-8247-AAE8-3389E4503408}" type="pres">
      <dgm:prSet presAssocID="{EA502501-7C7C-E547-A6FF-F7B502ED3A8E}" presName="node" presStyleLbl="node1" presStyleIdx="4" presStyleCnt="6">
        <dgm:presLayoutVars>
          <dgm:bulletEnabled val="1"/>
        </dgm:presLayoutVars>
      </dgm:prSet>
      <dgm:spPr/>
    </dgm:pt>
    <dgm:pt modelId="{7D440BBE-4535-574A-8C41-FCB164546E59}" type="pres">
      <dgm:prSet presAssocID="{F86A3D51-05B0-694D-B5D2-5F67D7C334D8}" presName="sibTrans" presStyleCnt="0"/>
      <dgm:spPr/>
    </dgm:pt>
    <dgm:pt modelId="{4941A9A0-1D88-3842-9D19-04FE8D5CF2AD}" type="pres">
      <dgm:prSet presAssocID="{B6D3E851-69D5-DE4E-A09C-22E6F0DF28E5}" presName="node" presStyleLbl="node1" presStyleIdx="5" presStyleCnt="6">
        <dgm:presLayoutVars>
          <dgm:bulletEnabled val="1"/>
        </dgm:presLayoutVars>
      </dgm:prSet>
      <dgm:spPr/>
    </dgm:pt>
  </dgm:ptLst>
  <dgm:cxnLst>
    <dgm:cxn modelId="{EC7D0209-E40A-7E47-9C0F-D4A9E813991B}" srcId="{039C71C4-215C-5440-B427-38FC50BDBD34}" destId="{CC5B12F5-00DC-8640-B2C1-9FCB669BA607}" srcOrd="0" destOrd="0" parTransId="{DD44E12B-1E2E-0B4E-BF48-E5323BF4D185}" sibTransId="{29C0DB88-C56A-EE42-800D-4CE2C3D377B3}"/>
    <dgm:cxn modelId="{72A01A10-C635-3F48-A098-4AD3A7A49E5D}" srcId="{039C71C4-215C-5440-B427-38FC50BDBD34}" destId="{B6D3E851-69D5-DE4E-A09C-22E6F0DF28E5}" srcOrd="5" destOrd="0" parTransId="{91E73D1F-3378-EE4E-86A4-70B1E5D88A6B}" sibTransId="{F6ECD3F5-F6CF-DD4B-A7B0-395F13052A32}"/>
    <dgm:cxn modelId="{C7035715-4D03-4946-9004-CE9B14D07CDE}" type="presOf" srcId="{3CD77814-3F35-FE4E-A285-E7A9CABCDAF9}" destId="{168B9C54-47A1-8C48-82CB-FB31E409D035}" srcOrd="0" destOrd="0" presId="urn:microsoft.com/office/officeart/2005/8/layout/default"/>
    <dgm:cxn modelId="{3A340C1A-1D85-8641-A549-2234E8AE6E2A}" type="presOf" srcId="{E7B87D48-91EC-944C-89B6-5CA3C5037320}" destId="{4B9A9124-DF7C-7743-84C7-E2093E1775B6}" srcOrd="0" destOrd="0" presId="urn:microsoft.com/office/officeart/2005/8/layout/default"/>
    <dgm:cxn modelId="{F836341C-515E-0645-8117-3591A5CF1003}" type="presOf" srcId="{EA502501-7C7C-E547-A6FF-F7B502ED3A8E}" destId="{48C4FB54-AE9E-8247-AAE8-3389E4503408}" srcOrd="0" destOrd="0" presId="urn:microsoft.com/office/officeart/2005/8/layout/default"/>
    <dgm:cxn modelId="{69EA7028-339E-9046-9A71-54B7F9911CF5}" srcId="{039C71C4-215C-5440-B427-38FC50BDBD34}" destId="{E7B87D48-91EC-944C-89B6-5CA3C5037320}" srcOrd="1" destOrd="0" parTransId="{781706A8-0CA0-2846-9548-E54C4EFAB4BF}" sibTransId="{3869ABFD-ADE2-8D4A-9B6A-6CA8CB322C98}"/>
    <dgm:cxn modelId="{9866CF3B-41B7-6240-812B-1213CCE16299}" type="presOf" srcId="{CF700617-F594-CA48-A5EA-C70A32F39998}" destId="{03821FFC-039F-BA4B-9990-784C0CCE20F0}" srcOrd="0" destOrd="0" presId="urn:microsoft.com/office/officeart/2005/8/layout/default"/>
    <dgm:cxn modelId="{A6ABF23C-F4C5-8F41-B22E-FB0D658700DA}" type="presOf" srcId="{039C71C4-215C-5440-B427-38FC50BDBD34}" destId="{A655BB84-2DEA-BB45-99E2-42BD856B5B63}" srcOrd="0" destOrd="0" presId="urn:microsoft.com/office/officeart/2005/8/layout/default"/>
    <dgm:cxn modelId="{2398435C-BC4B-F643-92B3-841ED4B3A6C1}" srcId="{039C71C4-215C-5440-B427-38FC50BDBD34}" destId="{EA502501-7C7C-E547-A6FF-F7B502ED3A8E}" srcOrd="4" destOrd="0" parTransId="{0F5C2BEF-33C9-F747-B7E9-E4BF52A12E0B}" sibTransId="{F86A3D51-05B0-694D-B5D2-5F67D7C334D8}"/>
    <dgm:cxn modelId="{51493975-FC58-A940-9730-BE290191D9C7}" srcId="{039C71C4-215C-5440-B427-38FC50BDBD34}" destId="{CF700617-F594-CA48-A5EA-C70A32F39998}" srcOrd="2" destOrd="0" parTransId="{29D32C13-5A77-4E48-A5D4-C14B3034F7D6}" sibTransId="{343D01C2-37D2-CA42-B241-69AD9E675A03}"/>
    <dgm:cxn modelId="{1653689A-0325-144E-8E88-A91F8052C247}" type="presOf" srcId="{B6D3E851-69D5-DE4E-A09C-22E6F0DF28E5}" destId="{4941A9A0-1D88-3842-9D19-04FE8D5CF2AD}" srcOrd="0" destOrd="0" presId="urn:microsoft.com/office/officeart/2005/8/layout/default"/>
    <dgm:cxn modelId="{36D330E7-F5D5-DE4F-AA74-4A6F50A4FF12}" type="presOf" srcId="{CC5B12F5-00DC-8640-B2C1-9FCB669BA607}" destId="{6DE2AC31-0C69-C04B-B3C5-791238C5811C}" srcOrd="0" destOrd="0" presId="urn:microsoft.com/office/officeart/2005/8/layout/default"/>
    <dgm:cxn modelId="{9F9195E8-D551-0A47-9EEB-2D99B04DB732}" srcId="{039C71C4-215C-5440-B427-38FC50BDBD34}" destId="{3CD77814-3F35-FE4E-A285-E7A9CABCDAF9}" srcOrd="3" destOrd="0" parTransId="{628AFC74-CECA-7941-BA21-CDD623DD4C35}" sibTransId="{EDCBD603-8329-0D49-BBB9-92345076EF86}"/>
    <dgm:cxn modelId="{7073F6BE-1E1E-CB4A-91D5-2DBB4510E902}" type="presParOf" srcId="{A655BB84-2DEA-BB45-99E2-42BD856B5B63}" destId="{6DE2AC31-0C69-C04B-B3C5-791238C5811C}" srcOrd="0" destOrd="0" presId="urn:microsoft.com/office/officeart/2005/8/layout/default"/>
    <dgm:cxn modelId="{C5D0B52B-35C0-134E-9E8E-91BC30AEF938}" type="presParOf" srcId="{A655BB84-2DEA-BB45-99E2-42BD856B5B63}" destId="{D893B02B-4AEB-D14D-AB8F-A5B73BA99180}" srcOrd="1" destOrd="0" presId="urn:microsoft.com/office/officeart/2005/8/layout/default"/>
    <dgm:cxn modelId="{890A10AD-EC22-F04E-9121-AF5DAA1B17DB}" type="presParOf" srcId="{A655BB84-2DEA-BB45-99E2-42BD856B5B63}" destId="{4B9A9124-DF7C-7743-84C7-E2093E1775B6}" srcOrd="2" destOrd="0" presId="urn:microsoft.com/office/officeart/2005/8/layout/default"/>
    <dgm:cxn modelId="{62DB5985-CEEE-9F4B-9508-1B0F64E29398}" type="presParOf" srcId="{A655BB84-2DEA-BB45-99E2-42BD856B5B63}" destId="{287F1096-71C8-E34A-BF12-C00FD319C4B3}" srcOrd="3" destOrd="0" presId="urn:microsoft.com/office/officeart/2005/8/layout/default"/>
    <dgm:cxn modelId="{BF162035-5942-9D4A-A9EF-44BE50A241B8}" type="presParOf" srcId="{A655BB84-2DEA-BB45-99E2-42BD856B5B63}" destId="{03821FFC-039F-BA4B-9990-784C0CCE20F0}" srcOrd="4" destOrd="0" presId="urn:microsoft.com/office/officeart/2005/8/layout/default"/>
    <dgm:cxn modelId="{56BBA116-9F3E-0942-AFCA-176363769ED7}" type="presParOf" srcId="{A655BB84-2DEA-BB45-99E2-42BD856B5B63}" destId="{D41F3C6E-40FC-AA4A-BABB-D7EF5F173F14}" srcOrd="5" destOrd="0" presId="urn:microsoft.com/office/officeart/2005/8/layout/default"/>
    <dgm:cxn modelId="{EE843B1B-6F32-1044-B407-CB922FA8ACDB}" type="presParOf" srcId="{A655BB84-2DEA-BB45-99E2-42BD856B5B63}" destId="{168B9C54-47A1-8C48-82CB-FB31E409D035}" srcOrd="6" destOrd="0" presId="urn:microsoft.com/office/officeart/2005/8/layout/default"/>
    <dgm:cxn modelId="{436D0666-EA4C-8443-B53A-759185D3AD8C}" type="presParOf" srcId="{A655BB84-2DEA-BB45-99E2-42BD856B5B63}" destId="{33308B88-A659-C14F-8A5F-7DE79648E60F}" srcOrd="7" destOrd="0" presId="urn:microsoft.com/office/officeart/2005/8/layout/default"/>
    <dgm:cxn modelId="{0175B20B-BD3E-5A4B-A3C5-30ECF1BF6968}" type="presParOf" srcId="{A655BB84-2DEA-BB45-99E2-42BD856B5B63}" destId="{48C4FB54-AE9E-8247-AAE8-3389E4503408}" srcOrd="8" destOrd="0" presId="urn:microsoft.com/office/officeart/2005/8/layout/default"/>
    <dgm:cxn modelId="{BFCC29D1-D45C-1740-B95F-83F63D406C25}" type="presParOf" srcId="{A655BB84-2DEA-BB45-99E2-42BD856B5B63}" destId="{7D440BBE-4535-574A-8C41-FCB164546E59}" srcOrd="9" destOrd="0" presId="urn:microsoft.com/office/officeart/2005/8/layout/default"/>
    <dgm:cxn modelId="{ED09CA04-F8D5-5C41-A416-62AB8633258A}" type="presParOf" srcId="{A655BB84-2DEA-BB45-99E2-42BD856B5B63}" destId="{4941A9A0-1D88-3842-9D19-04FE8D5CF2A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F681C-D483-0F4D-AD21-9751BD076180}">
      <dsp:nvSpPr>
        <dsp:cNvPr id="0" name=""/>
        <dsp:cNvSpPr/>
      </dsp:nvSpPr>
      <dsp:spPr>
        <a:xfrm>
          <a:off x="0" y="175139"/>
          <a:ext cx="18949458" cy="6084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600" b="1" kern="1200"/>
            <a:t>PRIMARY GOAL / PURPOSE IS CLEAR</a:t>
          </a:r>
        </a:p>
      </dsp:txBody>
      <dsp:txXfrm>
        <a:off x="29700" y="204839"/>
        <a:ext cx="18890058" cy="549000"/>
      </dsp:txXfrm>
    </dsp:sp>
    <dsp:sp modelId="{5AE1C07B-50F2-CC46-ACC1-8BF0095E7657}">
      <dsp:nvSpPr>
        <dsp:cNvPr id="0" name=""/>
        <dsp:cNvSpPr/>
      </dsp:nvSpPr>
      <dsp:spPr>
        <a:xfrm>
          <a:off x="0" y="783539"/>
          <a:ext cx="18949458" cy="13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64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ü"/>
          </a:pPr>
          <a:r>
            <a:rPr lang="en-US" sz="2000" b="1" kern="1200"/>
            <a:t>Type out H1 from homepage here - If rotating banner, note that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ü"/>
          </a:pPr>
          <a:r>
            <a:rPr lang="en-US" sz="2000" kern="1200"/>
            <a:t>Ask them: Is this the best possible way to describe your business value to website visitors quickly and clearly?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ü"/>
          </a:pPr>
          <a:r>
            <a:rPr lang="en-US" sz="2000" kern="1200"/>
            <a:t>Website visitors need to quickly understand </a:t>
          </a:r>
          <a:r>
            <a:rPr lang="en-US" sz="2000" b="1" kern="1200"/>
            <a:t>WHO</a:t>
          </a:r>
          <a:r>
            <a:rPr lang="en-US" sz="2000" kern="1200"/>
            <a:t> you are, </a:t>
          </a:r>
          <a:r>
            <a:rPr lang="en-US" sz="2000" b="1" kern="1200"/>
            <a:t>WHAT</a:t>
          </a:r>
          <a:r>
            <a:rPr lang="en-US" sz="2000" kern="1200"/>
            <a:t> you do, </a:t>
          </a:r>
          <a:r>
            <a:rPr lang="en-US" sz="2000" b="1" kern="1200"/>
            <a:t>HOW</a:t>
          </a:r>
          <a:r>
            <a:rPr lang="en-US" sz="2000" kern="1200"/>
            <a:t> you do it, </a:t>
          </a:r>
          <a:r>
            <a:rPr lang="en-US" sz="2000" b="1" kern="1200"/>
            <a:t>WHY</a:t>
          </a:r>
          <a:r>
            <a:rPr lang="en-US" sz="2000" kern="1200"/>
            <a:t> you are the best choice, and if possible, </a:t>
          </a:r>
          <a:r>
            <a:rPr lang="en-US" sz="2000" b="1" kern="1200"/>
            <a:t>WHO</a:t>
          </a:r>
          <a:r>
            <a:rPr lang="en-US" sz="2000" kern="1200"/>
            <a:t> you do it all for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ü"/>
          </a:pPr>
          <a:r>
            <a:rPr lang="en-US" sz="2000" kern="1200"/>
            <a:t>Recommendation to eliminate rotating banner if applicable</a:t>
          </a:r>
        </a:p>
      </dsp:txBody>
      <dsp:txXfrm>
        <a:off x="0" y="783539"/>
        <a:ext cx="18949458" cy="1318590"/>
      </dsp:txXfrm>
    </dsp:sp>
    <dsp:sp modelId="{AB3B81CF-5FD8-8749-BE6B-B1CCEC47901F}">
      <dsp:nvSpPr>
        <dsp:cNvPr id="0" name=""/>
        <dsp:cNvSpPr/>
      </dsp:nvSpPr>
      <dsp:spPr>
        <a:xfrm>
          <a:off x="0" y="2102129"/>
          <a:ext cx="18949458" cy="6084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600" b="1" kern="1200"/>
            <a:t>CTAS ARE ABOVE THE FOLD, SPECIFIC, AND DO WHAT THEY SAY</a:t>
          </a:r>
        </a:p>
      </dsp:txBody>
      <dsp:txXfrm>
        <a:off x="29700" y="2131829"/>
        <a:ext cx="18890058" cy="549000"/>
      </dsp:txXfrm>
    </dsp:sp>
    <dsp:sp modelId="{E01A6F29-6E4D-A04D-8ED8-E5C7CCC5E926}">
      <dsp:nvSpPr>
        <dsp:cNvPr id="0" name=""/>
        <dsp:cNvSpPr/>
      </dsp:nvSpPr>
      <dsp:spPr>
        <a:xfrm>
          <a:off x="0" y="2710529"/>
          <a:ext cx="18949458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64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ü"/>
          </a:pPr>
          <a:r>
            <a:rPr lang="en-US" sz="2000" kern="1200"/>
            <a:t>Recommended to have 1 primary CTA on homepage banner and/or navigation that either drives to a primary offer or brings the user to useful content within the site (case studies, etc.).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ü"/>
          </a:pPr>
          <a:r>
            <a:rPr lang="en-US" sz="2000" kern="1200"/>
            <a:t>Review additional CTAs on homepage: are they specific and actionable? Can they be updated to be less generic?</a:t>
          </a:r>
        </a:p>
      </dsp:txBody>
      <dsp:txXfrm>
        <a:off x="0" y="2710529"/>
        <a:ext cx="18949458" cy="914940"/>
      </dsp:txXfrm>
    </dsp:sp>
    <dsp:sp modelId="{65D2743B-582F-E24F-A3C0-A3412EA54B0B}">
      <dsp:nvSpPr>
        <dsp:cNvPr id="0" name=""/>
        <dsp:cNvSpPr/>
      </dsp:nvSpPr>
      <dsp:spPr>
        <a:xfrm>
          <a:off x="0" y="3625469"/>
          <a:ext cx="18949458" cy="6084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CONTACT INFO IS EASY TO FIND</a:t>
          </a:r>
        </a:p>
      </dsp:txBody>
      <dsp:txXfrm>
        <a:off x="29700" y="3655169"/>
        <a:ext cx="18890058" cy="549000"/>
      </dsp:txXfrm>
    </dsp:sp>
    <dsp:sp modelId="{85851701-655B-004E-AB3D-9D3B352EB7C0}">
      <dsp:nvSpPr>
        <dsp:cNvPr id="0" name=""/>
        <dsp:cNvSpPr/>
      </dsp:nvSpPr>
      <dsp:spPr>
        <a:xfrm>
          <a:off x="0" y="4233869"/>
          <a:ext cx="18949458" cy="659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64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ü"/>
          </a:pPr>
          <a:r>
            <a:rPr lang="en-US" sz="2000" kern="1200"/>
            <a:t>Confirm contact info is available in main navigation and footer on desktop and mobile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ü"/>
          </a:pPr>
          <a:r>
            <a:rPr lang="en-US" sz="2000" kern="1200"/>
            <a:t>Recommended to have some direct contact info available for ‘quick click’ like phone, email, etc.</a:t>
          </a:r>
        </a:p>
      </dsp:txBody>
      <dsp:txXfrm>
        <a:off x="0" y="4233869"/>
        <a:ext cx="18949458" cy="659295"/>
      </dsp:txXfrm>
    </dsp:sp>
    <dsp:sp modelId="{A13B682C-D55D-CD48-8DE4-FC97BA0F012D}">
      <dsp:nvSpPr>
        <dsp:cNvPr id="0" name=""/>
        <dsp:cNvSpPr/>
      </dsp:nvSpPr>
      <dsp:spPr>
        <a:xfrm>
          <a:off x="0" y="4893164"/>
          <a:ext cx="18949458" cy="6084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FUNCTIONAL, CLEAR NAVIGATION</a:t>
          </a:r>
        </a:p>
      </dsp:txBody>
      <dsp:txXfrm>
        <a:off x="29700" y="4922864"/>
        <a:ext cx="18890058" cy="549000"/>
      </dsp:txXfrm>
    </dsp:sp>
    <dsp:sp modelId="{B8C14183-6C92-9149-9B98-0D96E400BA35}">
      <dsp:nvSpPr>
        <dsp:cNvPr id="0" name=""/>
        <dsp:cNvSpPr/>
      </dsp:nvSpPr>
      <dsp:spPr>
        <a:xfrm>
          <a:off x="0" y="5501564"/>
          <a:ext cx="18949458" cy="13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64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ü"/>
          </a:pPr>
          <a:r>
            <a:rPr lang="en-US" sz="2000" kern="1200"/>
            <a:t>Confirm if nav is functional on desktop and mobile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ü"/>
          </a:pPr>
          <a:r>
            <a:rPr lang="en-US" sz="2000" kern="1200"/>
            <a:t>Note navigation points on Foundations slide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ü"/>
          </a:pPr>
          <a:r>
            <a:rPr lang="en-US" sz="2000" kern="1200"/>
            <a:t>Confirm desktop navigation follows basic best practices (no hamburger menu, &lt; 3 levels dropdown)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ü"/>
          </a:pPr>
          <a:r>
            <a:rPr lang="en-US" sz="2000" kern="1200"/>
            <a:t>Confirm mobile follows basic best practices for mobile users (uses hamburger/collapsible menu, mobile functionality)</a:t>
          </a:r>
        </a:p>
      </dsp:txBody>
      <dsp:txXfrm>
        <a:off x="0" y="5501564"/>
        <a:ext cx="18949458" cy="1318590"/>
      </dsp:txXfrm>
    </dsp:sp>
    <dsp:sp modelId="{C886435C-BDDB-D141-A8F5-E24BEDA1D11E}">
      <dsp:nvSpPr>
        <dsp:cNvPr id="0" name=""/>
        <dsp:cNvSpPr/>
      </dsp:nvSpPr>
      <dsp:spPr>
        <a:xfrm>
          <a:off x="0" y="6820154"/>
          <a:ext cx="18949458" cy="6084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600" b="1" kern="1200"/>
            <a:t>KEY CONTENT IS ABOVE THE FOLD</a:t>
          </a:r>
        </a:p>
      </dsp:txBody>
      <dsp:txXfrm>
        <a:off x="29700" y="6849854"/>
        <a:ext cx="18890058" cy="549000"/>
      </dsp:txXfrm>
    </dsp:sp>
    <dsp:sp modelId="{887C658E-CA0F-B74E-9FF9-55CDF0BC56EC}">
      <dsp:nvSpPr>
        <dsp:cNvPr id="0" name=""/>
        <dsp:cNvSpPr/>
      </dsp:nvSpPr>
      <dsp:spPr>
        <a:xfrm>
          <a:off x="0" y="7428554"/>
          <a:ext cx="18949458" cy="99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64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ü"/>
          </a:pPr>
          <a:r>
            <a:rPr lang="en-US" sz="2000" kern="1200"/>
            <a:t>Note if users must scroll to access information on pages – this is especially important on mobile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ü"/>
          </a:pPr>
          <a:r>
            <a:rPr lang="en-US" sz="2000" kern="1200"/>
            <a:t>Is key information on homepage visible above the fold (entry points, trust signals, CTAs, etc.)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ü"/>
          </a:pPr>
          <a:r>
            <a:rPr lang="en-US" sz="2000" kern="1200"/>
            <a:t>Tall page banners are often a culprit of excessive scrolling and hidden content</a:t>
          </a:r>
        </a:p>
      </dsp:txBody>
      <dsp:txXfrm>
        <a:off x="0" y="7428554"/>
        <a:ext cx="18949458" cy="995670"/>
      </dsp:txXfrm>
    </dsp:sp>
    <dsp:sp modelId="{B52CCF0E-A686-454A-BC7C-AE4DBBEA5E34}">
      <dsp:nvSpPr>
        <dsp:cNvPr id="0" name=""/>
        <dsp:cNvSpPr/>
      </dsp:nvSpPr>
      <dsp:spPr>
        <a:xfrm>
          <a:off x="0" y="8424224"/>
          <a:ext cx="18949458" cy="6084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600" b="1" kern="1200"/>
            <a:t>OPT-IN OPPORTUNITIES</a:t>
          </a:r>
        </a:p>
      </dsp:txBody>
      <dsp:txXfrm>
        <a:off x="29700" y="8453924"/>
        <a:ext cx="18890058" cy="549000"/>
      </dsp:txXfrm>
    </dsp:sp>
    <dsp:sp modelId="{26CB98E6-F0EC-344B-8BB8-F35761CCE6FB}">
      <dsp:nvSpPr>
        <dsp:cNvPr id="0" name=""/>
        <dsp:cNvSpPr/>
      </dsp:nvSpPr>
      <dsp:spPr>
        <a:xfrm>
          <a:off x="0" y="9032624"/>
          <a:ext cx="1894945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64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ü"/>
          </a:pPr>
          <a:r>
            <a:rPr lang="en-US" sz="2000" kern="1200"/>
            <a:t>Is there a subscribe option on the main blog page and on blog articles? Other opt-in opportunities?</a:t>
          </a:r>
        </a:p>
      </dsp:txBody>
      <dsp:txXfrm>
        <a:off x="0" y="9032624"/>
        <a:ext cx="18949458" cy="430560"/>
      </dsp:txXfrm>
    </dsp:sp>
    <dsp:sp modelId="{09016216-7B8A-F34D-BAE4-4D120F0414D9}">
      <dsp:nvSpPr>
        <dsp:cNvPr id="0" name=""/>
        <dsp:cNvSpPr/>
      </dsp:nvSpPr>
      <dsp:spPr>
        <a:xfrm>
          <a:off x="0" y="9463184"/>
          <a:ext cx="18949458" cy="6084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600" b="1" kern="1200"/>
            <a:t>TRUST SIGNALS PRESENT</a:t>
          </a:r>
        </a:p>
      </dsp:txBody>
      <dsp:txXfrm>
        <a:off x="29700" y="9492884"/>
        <a:ext cx="18890058" cy="549000"/>
      </dsp:txXfrm>
    </dsp:sp>
    <dsp:sp modelId="{A45539EF-C0E4-F748-A6A5-E30AFEA50BA4}">
      <dsp:nvSpPr>
        <dsp:cNvPr id="0" name=""/>
        <dsp:cNvSpPr/>
      </dsp:nvSpPr>
      <dsp:spPr>
        <a:xfrm>
          <a:off x="0" y="10071584"/>
          <a:ext cx="18949458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64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ü"/>
          </a:pPr>
          <a:r>
            <a:rPr lang="en-US" sz="2000" kern="1200"/>
            <a:t>Confirm if there are trust signals featured on the site (ex. Case studies, testimonials/quotes, enterprise partners, customer logos, certifications/awards, company stats, easy to find contact info, etc.)</a:t>
          </a:r>
        </a:p>
      </dsp:txBody>
      <dsp:txXfrm>
        <a:off x="0" y="10071584"/>
        <a:ext cx="18949458" cy="592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2AC31-0C69-C04B-B3C5-791238C5811C}">
      <dsp:nvSpPr>
        <dsp:cNvPr id="0" name=""/>
        <dsp:cNvSpPr/>
      </dsp:nvSpPr>
      <dsp:spPr>
        <a:xfrm>
          <a:off x="0" y="1570263"/>
          <a:ext cx="5921705" cy="3553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>
              <a:solidFill>
                <a:schemeClr val="bg1"/>
              </a:solidFill>
              <a:latin typeface="Arial"/>
              <a:cs typeface="Arial"/>
            </a:rPr>
            <a:t>Engage them in a conversation about</a:t>
          </a:r>
          <a:br>
            <a:rPr lang="en-US" sz="2400" kern="1200">
              <a:solidFill>
                <a:schemeClr val="bg1"/>
              </a:solidFill>
              <a:latin typeface="Arial"/>
              <a:cs typeface="Arial"/>
            </a:rPr>
          </a:br>
          <a:r>
            <a:rPr lang="en-US" sz="2400" kern="1200">
              <a:solidFill>
                <a:schemeClr val="bg1"/>
              </a:solidFill>
              <a:latin typeface="Arial"/>
              <a:cs typeface="Arial"/>
            </a:rPr>
            <a:t> their website vs. telling them what’s </a:t>
          </a:r>
          <a:br>
            <a:rPr lang="en-US" sz="2400" kern="1200">
              <a:solidFill>
                <a:schemeClr val="bg1"/>
              </a:solidFill>
              <a:latin typeface="Arial"/>
              <a:cs typeface="Arial"/>
            </a:rPr>
          </a:br>
          <a:r>
            <a:rPr lang="en-US" sz="2400" kern="1200">
              <a:solidFill>
                <a:schemeClr val="bg1"/>
              </a:solidFill>
              <a:latin typeface="Arial"/>
              <a:cs typeface="Arial"/>
            </a:rPr>
            <a:t>wrong with it.</a:t>
          </a:r>
        </a:p>
      </dsp:txBody>
      <dsp:txXfrm>
        <a:off x="0" y="1570263"/>
        <a:ext cx="5921705" cy="3553023"/>
      </dsp:txXfrm>
    </dsp:sp>
    <dsp:sp modelId="{4B9A9124-DF7C-7743-84C7-E2093E1775B6}">
      <dsp:nvSpPr>
        <dsp:cNvPr id="0" name=""/>
        <dsp:cNvSpPr/>
      </dsp:nvSpPr>
      <dsp:spPr>
        <a:xfrm>
          <a:off x="6513876" y="1570263"/>
          <a:ext cx="5921705" cy="3553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>
              <a:solidFill>
                <a:schemeClr val="bg1"/>
              </a:solidFill>
              <a:latin typeface="Arial"/>
              <a:cs typeface="Arial"/>
            </a:rPr>
            <a:t>Don’t overwhelm them with things to do.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>
              <a:solidFill>
                <a:schemeClr val="bg1"/>
              </a:solidFill>
              <a:latin typeface="Arial"/>
              <a:cs typeface="Arial"/>
            </a:rPr>
            <a:t>Remind them that taking single</a:t>
          </a:r>
          <a:br>
            <a:rPr lang="en-US" sz="2400" kern="1200">
              <a:solidFill>
                <a:schemeClr val="bg1"/>
              </a:solidFill>
              <a:latin typeface="Arial"/>
              <a:cs typeface="Arial"/>
            </a:rPr>
          </a:br>
          <a:r>
            <a:rPr lang="en-US" sz="2400" kern="1200">
              <a:solidFill>
                <a:schemeClr val="bg1"/>
              </a:solidFill>
              <a:latin typeface="Arial"/>
              <a:cs typeface="Arial"/>
            </a:rPr>
            <a:t> steps towards optimizing their site </a:t>
          </a:r>
          <a:br>
            <a:rPr lang="en-US" sz="2400" kern="1200">
              <a:solidFill>
                <a:schemeClr val="bg1"/>
              </a:solidFill>
              <a:latin typeface="Arial"/>
              <a:cs typeface="Arial"/>
            </a:rPr>
          </a:br>
          <a:r>
            <a:rPr lang="en-US" sz="2400" kern="1200">
              <a:solidFill>
                <a:schemeClr val="bg1"/>
              </a:solidFill>
              <a:latin typeface="Arial"/>
              <a:cs typeface="Arial"/>
            </a:rPr>
            <a:t>can be a good approach for those with limited resources.</a:t>
          </a:r>
          <a:endParaRPr lang="en-US" sz="2400" kern="1200">
            <a:solidFill>
              <a:schemeClr val="bg1"/>
            </a:solidFill>
          </a:endParaRPr>
        </a:p>
      </dsp:txBody>
      <dsp:txXfrm>
        <a:off x="6513876" y="1570263"/>
        <a:ext cx="5921705" cy="3553023"/>
      </dsp:txXfrm>
    </dsp:sp>
    <dsp:sp modelId="{03821FFC-039F-BA4B-9990-784C0CCE20F0}">
      <dsp:nvSpPr>
        <dsp:cNvPr id="0" name=""/>
        <dsp:cNvSpPr/>
      </dsp:nvSpPr>
      <dsp:spPr>
        <a:xfrm>
          <a:off x="13027753" y="1570263"/>
          <a:ext cx="5921705" cy="3553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>
              <a:solidFill>
                <a:schemeClr val="bg1"/>
              </a:solidFill>
              <a:latin typeface="Arial"/>
              <a:cs typeface="Arial"/>
            </a:rPr>
            <a:t>Items like the H1 &amp; Primary Offer </a:t>
          </a:r>
          <a:br>
            <a:rPr lang="en-US" sz="2400" kern="1200">
              <a:solidFill>
                <a:schemeClr val="bg1"/>
              </a:solidFill>
              <a:latin typeface="Arial"/>
              <a:cs typeface="Arial"/>
            </a:rPr>
          </a:br>
          <a:r>
            <a:rPr lang="en-US" sz="2400" kern="1200">
              <a:solidFill>
                <a:schemeClr val="bg1"/>
              </a:solidFill>
              <a:latin typeface="Arial"/>
              <a:cs typeface="Arial"/>
            </a:rPr>
            <a:t>(who they are and what they do) </a:t>
          </a:r>
          <a:br>
            <a:rPr lang="en-US" sz="2400" kern="1200">
              <a:solidFill>
                <a:schemeClr val="bg1"/>
              </a:solidFill>
              <a:latin typeface="Arial"/>
              <a:cs typeface="Arial"/>
            </a:rPr>
          </a:br>
          <a:r>
            <a:rPr lang="en-US" sz="2400" kern="1200">
              <a:solidFill>
                <a:schemeClr val="bg1"/>
              </a:solidFill>
              <a:latin typeface="Arial"/>
              <a:cs typeface="Arial"/>
            </a:rPr>
            <a:t>are heavy-hitters that should </a:t>
          </a:r>
          <a:br>
            <a:rPr lang="en-US" sz="2400" kern="1200">
              <a:solidFill>
                <a:schemeClr val="bg1"/>
              </a:solidFill>
              <a:latin typeface="Arial"/>
              <a:cs typeface="Arial"/>
            </a:rPr>
          </a:br>
          <a:r>
            <a:rPr lang="en-US" sz="2400" kern="1200">
              <a:solidFill>
                <a:schemeClr val="bg1"/>
              </a:solidFill>
              <a:latin typeface="Arial"/>
              <a:cs typeface="Arial"/>
            </a:rPr>
            <a:t>spark conversations among </a:t>
          </a:r>
          <a:br>
            <a:rPr lang="en-US" sz="2400" kern="1200">
              <a:solidFill>
                <a:schemeClr val="bg1"/>
              </a:solidFill>
              <a:latin typeface="Arial"/>
              <a:cs typeface="Arial"/>
            </a:rPr>
          </a:br>
          <a:r>
            <a:rPr lang="en-US" sz="2400" kern="1200">
              <a:solidFill>
                <a:schemeClr val="bg1"/>
              </a:solidFill>
              <a:latin typeface="Arial"/>
              <a:cs typeface="Arial"/>
            </a:rPr>
            <a:t>their stakeholders.</a:t>
          </a:r>
          <a:endParaRPr lang="en-US" sz="2400" kern="1200">
            <a:solidFill>
              <a:schemeClr val="bg1"/>
            </a:solidFill>
          </a:endParaRPr>
        </a:p>
      </dsp:txBody>
      <dsp:txXfrm>
        <a:off x="13027753" y="1570263"/>
        <a:ext cx="5921705" cy="3553023"/>
      </dsp:txXfrm>
    </dsp:sp>
    <dsp:sp modelId="{168B9C54-47A1-8C48-82CB-FB31E409D035}">
      <dsp:nvSpPr>
        <dsp:cNvPr id="0" name=""/>
        <dsp:cNvSpPr/>
      </dsp:nvSpPr>
      <dsp:spPr>
        <a:xfrm>
          <a:off x="0" y="5715457"/>
          <a:ext cx="5921705" cy="3553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  <a:latin typeface="Arial"/>
              <a:cs typeface="Arial"/>
            </a:rPr>
            <a:t>Review their site using the UX &amp; CRO checklist and then use it as a guide to help them see some areas of their site that can be further optimized.</a:t>
          </a:r>
          <a:endParaRPr lang="en-US" sz="2400" kern="1200">
            <a:solidFill>
              <a:schemeClr val="bg1"/>
            </a:solidFill>
          </a:endParaRPr>
        </a:p>
      </dsp:txBody>
      <dsp:txXfrm>
        <a:off x="0" y="5715457"/>
        <a:ext cx="5921705" cy="3553023"/>
      </dsp:txXfrm>
    </dsp:sp>
    <dsp:sp modelId="{48C4FB54-AE9E-8247-AAE8-3389E4503408}">
      <dsp:nvSpPr>
        <dsp:cNvPr id="0" name=""/>
        <dsp:cNvSpPr/>
      </dsp:nvSpPr>
      <dsp:spPr>
        <a:xfrm>
          <a:off x="6513876" y="5715457"/>
          <a:ext cx="5921705" cy="3553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>
              <a:solidFill>
                <a:schemeClr val="bg1"/>
              </a:solidFill>
              <a:latin typeface="Arial"/>
              <a:cs typeface="Arial"/>
            </a:rPr>
            <a:t>Use phrases like ‘take advantage of </a:t>
          </a:r>
          <a:br>
            <a:rPr lang="en-US" sz="2400" kern="1200">
              <a:solidFill>
                <a:schemeClr val="bg1"/>
              </a:solidFill>
              <a:latin typeface="Arial"/>
              <a:cs typeface="Arial"/>
            </a:rPr>
          </a:br>
          <a:r>
            <a:rPr lang="en-US" sz="2400" kern="1200">
              <a:solidFill>
                <a:schemeClr val="bg1"/>
              </a:solidFill>
              <a:latin typeface="Arial"/>
              <a:cs typeface="Arial"/>
            </a:rPr>
            <a:t>that content/offer’ or ‘get the most bang for your buck out of the above-the-fold space’ to try to help them see where to prioritize their focus.</a:t>
          </a:r>
          <a:endParaRPr lang="en-US" sz="2400" kern="1200">
            <a:solidFill>
              <a:schemeClr val="bg1"/>
            </a:solidFill>
          </a:endParaRPr>
        </a:p>
      </dsp:txBody>
      <dsp:txXfrm>
        <a:off x="6513876" y="5715457"/>
        <a:ext cx="5921705" cy="3553023"/>
      </dsp:txXfrm>
    </dsp:sp>
    <dsp:sp modelId="{4941A9A0-1D88-3842-9D19-04FE8D5CF2AD}">
      <dsp:nvSpPr>
        <dsp:cNvPr id="0" name=""/>
        <dsp:cNvSpPr/>
      </dsp:nvSpPr>
      <dsp:spPr>
        <a:xfrm>
          <a:off x="13027753" y="5715457"/>
          <a:ext cx="5921705" cy="3553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>
              <a:solidFill>
                <a:schemeClr val="bg1"/>
              </a:solidFill>
              <a:latin typeface="Arial"/>
              <a:cs typeface="Arial"/>
            </a:rPr>
            <a:t>No website will be perfect. </a:t>
          </a:r>
          <a:br>
            <a:rPr lang="en-US" sz="2400" kern="1200">
              <a:solidFill>
                <a:schemeClr val="bg1"/>
              </a:solidFill>
              <a:latin typeface="Arial"/>
              <a:cs typeface="Arial"/>
            </a:rPr>
          </a:br>
          <a:r>
            <a:rPr lang="en-US" sz="2400" kern="1200">
              <a:solidFill>
                <a:schemeClr val="bg1"/>
              </a:solidFill>
              <a:latin typeface="Arial"/>
              <a:cs typeface="Arial"/>
            </a:rPr>
            <a:t>Every website can be optimized </a:t>
          </a:r>
          <a:br>
            <a:rPr lang="en-US" sz="2400" kern="1200">
              <a:solidFill>
                <a:schemeClr val="bg1"/>
              </a:solidFill>
              <a:latin typeface="Arial"/>
              <a:cs typeface="Arial"/>
            </a:rPr>
          </a:br>
          <a:r>
            <a:rPr lang="en-US" sz="2400" kern="1200">
              <a:solidFill>
                <a:schemeClr val="bg1"/>
              </a:solidFill>
              <a:latin typeface="Arial"/>
              <a:cs typeface="Arial"/>
            </a:rPr>
            <a:t>and improved. </a:t>
          </a:r>
          <a:endParaRPr lang="en-US" sz="2400" kern="1200">
            <a:solidFill>
              <a:schemeClr val="bg1"/>
            </a:solidFill>
          </a:endParaRPr>
        </a:p>
      </dsp:txBody>
      <dsp:txXfrm>
        <a:off x="13027753" y="5715457"/>
        <a:ext cx="5921705" cy="3553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D813D-C274-8D46-83D5-4D2B85842462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AB5EC-AA65-E44E-90A1-1B44EF3A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88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AB5EC-AA65-E44E-90A1-1B44EF3A4D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6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DFE1F5-9489-A34E-B620-13479431BD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187" y="381000"/>
            <a:ext cx="21107400" cy="838200"/>
          </a:xfrm>
          <a:prstGeom prst="rect">
            <a:avLst/>
          </a:prstGeom>
        </p:spPr>
        <p:txBody>
          <a:bodyPr/>
          <a:lstStyle>
            <a:lvl1pPr>
              <a:defRPr sz="56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Basic content slide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B36167-5B47-0A4D-88D4-48AA2195FC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587" y="2895600"/>
            <a:ext cx="20955000" cy="381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rgbClr val="2E3639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7C7CF5D-BF51-454C-A3D0-CCA36D7D8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73187" y="7239000"/>
            <a:ext cx="8839200" cy="4267200"/>
          </a:xfrm>
          <a:prstGeom prst="rect">
            <a:avLst/>
          </a:prstGeom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ts val="3640"/>
              </a:lnSpc>
              <a:spcBef>
                <a:spcPts val="24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itchFamily="2" charset="2"/>
              <a:buNone/>
              <a:tabLst/>
              <a:defRPr sz="3200" b="1">
                <a:solidFill>
                  <a:srgbClr val="10A496"/>
                </a:solidFill>
              </a:defRPr>
            </a:lvl1pPr>
            <a:lvl2pPr>
              <a:defRPr sz="3200" b="1">
                <a:solidFill>
                  <a:srgbClr val="10A496"/>
                </a:solidFill>
              </a:defRPr>
            </a:lvl2pPr>
            <a:lvl3pPr>
              <a:defRPr sz="3200" b="1">
                <a:solidFill>
                  <a:srgbClr val="10A496"/>
                </a:solidFill>
              </a:defRPr>
            </a:lvl3pPr>
            <a:lvl4pPr>
              <a:defRPr sz="3200" b="1">
                <a:solidFill>
                  <a:srgbClr val="10A496"/>
                </a:solidFill>
              </a:defRPr>
            </a:lvl4pPr>
            <a:lvl5pPr>
              <a:defRPr sz="3200" b="1">
                <a:solidFill>
                  <a:srgbClr val="10A496"/>
                </a:solidFill>
              </a:defRPr>
            </a:lvl5pPr>
          </a:lstStyle>
          <a:p>
            <a:pPr marL="514350" marR="0" lvl="0" indent="-514350" algn="l" defTabSz="18288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/>
              <a:t>Text</a:t>
            </a:r>
          </a:p>
          <a:p>
            <a:pPr marL="514350" marR="0" lvl="0" indent="-514350" algn="l" defTabSz="18288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/>
              <a:t>Text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B6205F-7496-2E40-91CD-9B095128F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64987" y="7239000"/>
            <a:ext cx="8839200" cy="4267200"/>
          </a:xfrm>
          <a:prstGeom prst="rect">
            <a:avLst/>
          </a:prstGeom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50000"/>
              </a:lnSpc>
              <a:spcBef>
                <a:spcPts val="24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itchFamily="2" charset="2"/>
              <a:buNone/>
              <a:tabLst/>
              <a:defRPr sz="3200" b="1">
                <a:solidFill>
                  <a:srgbClr val="10A496"/>
                </a:solidFill>
              </a:defRPr>
            </a:lvl1pPr>
            <a:lvl2pPr>
              <a:defRPr sz="3200" b="1">
                <a:solidFill>
                  <a:srgbClr val="10A496"/>
                </a:solidFill>
              </a:defRPr>
            </a:lvl2pPr>
            <a:lvl3pPr>
              <a:defRPr sz="3200" b="1">
                <a:solidFill>
                  <a:srgbClr val="10A496"/>
                </a:solidFill>
              </a:defRPr>
            </a:lvl3pPr>
            <a:lvl4pPr>
              <a:defRPr sz="3200" b="1">
                <a:solidFill>
                  <a:srgbClr val="10A496"/>
                </a:solidFill>
              </a:defRPr>
            </a:lvl4pPr>
            <a:lvl5pPr>
              <a:defRPr sz="3200" b="1">
                <a:solidFill>
                  <a:srgbClr val="10A496"/>
                </a:solidFill>
              </a:defRPr>
            </a:lvl5pPr>
          </a:lstStyle>
          <a:p>
            <a:pPr marL="514350" marR="0" lvl="0" indent="-514350" algn="l" defTabSz="18288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/>
              <a:t>Text</a:t>
            </a:r>
          </a:p>
          <a:p>
            <a:pPr marL="514350" marR="0" lvl="0" indent="-514350" algn="l" defTabSz="18288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341022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692A0-8521-AB4D-8EEE-6745B14911A7}"/>
              </a:ext>
            </a:extLst>
          </p:cNvPr>
          <p:cNvSpPr/>
          <p:nvPr userDrawn="1"/>
        </p:nvSpPr>
        <p:spPr>
          <a:xfrm>
            <a:off x="1587" y="12763099"/>
            <a:ext cx="20116800" cy="952902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76451">
                <a:moveTo>
                  <a:pt x="0" y="0"/>
                </a:moveTo>
                <a:lnTo>
                  <a:pt x="9659566" y="9728"/>
                </a:lnTo>
                <a:lnTo>
                  <a:pt x="10058400" y="476451"/>
                </a:lnTo>
                <a:lnTo>
                  <a:pt x="0" y="476451"/>
                </a:lnTo>
                <a:lnTo>
                  <a:pt x="0" y="0"/>
                </a:lnTo>
                <a:close/>
              </a:path>
            </a:pathLst>
          </a:custGeom>
          <a:solidFill>
            <a:srgbClr val="242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401B6F-A07B-7347-A509-1B7BA1390BD0}"/>
              </a:ext>
            </a:extLst>
          </p:cNvPr>
          <p:cNvSpPr/>
          <p:nvPr userDrawn="1"/>
        </p:nvSpPr>
        <p:spPr>
          <a:xfrm rot="10800000">
            <a:off x="19661187" y="12740401"/>
            <a:ext cx="4724400" cy="975598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9145947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5 h 495906"/>
              <a:gd name="connsiteX1" fmla="*/ 8824933 w 10058400"/>
              <a:gd name="connsiteY1" fmla="*/ 0 h 495906"/>
              <a:gd name="connsiteX2" fmla="*/ 10058400 w 10058400"/>
              <a:gd name="connsiteY2" fmla="*/ 495906 h 495906"/>
              <a:gd name="connsiteX3" fmla="*/ 0 w 10058400"/>
              <a:gd name="connsiteY3" fmla="*/ 495906 h 495906"/>
              <a:gd name="connsiteX4" fmla="*/ 0 w 10058400"/>
              <a:gd name="connsiteY4" fmla="*/ 19455 h 495906"/>
              <a:gd name="connsiteX0" fmla="*/ 0 w 10058400"/>
              <a:gd name="connsiteY0" fmla="*/ 0 h 476451"/>
              <a:gd name="connsiteX1" fmla="*/ 8696526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489422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4 h 495905"/>
              <a:gd name="connsiteX1" fmla="*/ 8365159 w 10058400"/>
              <a:gd name="connsiteY1" fmla="*/ 0 h 495905"/>
              <a:gd name="connsiteX2" fmla="*/ 10058400 w 10058400"/>
              <a:gd name="connsiteY2" fmla="*/ 495905 h 495905"/>
              <a:gd name="connsiteX3" fmla="*/ 0 w 10058400"/>
              <a:gd name="connsiteY3" fmla="*/ 495905 h 495905"/>
              <a:gd name="connsiteX4" fmla="*/ 0 w 10058400"/>
              <a:gd name="connsiteY4" fmla="*/ 19454 h 495905"/>
              <a:gd name="connsiteX0" fmla="*/ 0 w 10058400"/>
              <a:gd name="connsiteY0" fmla="*/ 0 h 476451"/>
              <a:gd name="connsiteX1" fmla="*/ 8365159 w 10058400"/>
              <a:gd name="connsiteY1" fmla="*/ 9729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8406582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282319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86178">
                <a:moveTo>
                  <a:pt x="0" y="9727"/>
                </a:moveTo>
                <a:lnTo>
                  <a:pt x="8282319" y="0"/>
                </a:lnTo>
                <a:lnTo>
                  <a:pt x="10058400" y="486178"/>
                </a:lnTo>
                <a:lnTo>
                  <a:pt x="0" y="486178"/>
                </a:lnTo>
                <a:lnTo>
                  <a:pt x="0" y="9727"/>
                </a:lnTo>
                <a:close/>
              </a:path>
            </a:pathLst>
          </a:custGeom>
          <a:solidFill>
            <a:srgbClr val="10A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C1E2E5-5A33-3440-A2C3-E5F853E8E982}"/>
              </a:ext>
            </a:extLst>
          </p:cNvPr>
          <p:cNvSpPr/>
          <p:nvPr userDrawn="1"/>
        </p:nvSpPr>
        <p:spPr>
          <a:xfrm>
            <a:off x="1373187" y="1351240"/>
            <a:ext cx="2286000" cy="172760"/>
          </a:xfrm>
          <a:prstGeom prst="rect">
            <a:avLst/>
          </a:prstGeom>
          <a:solidFill>
            <a:srgbClr val="ED4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13834-BC01-8343-A773-C845C1870D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986" y="12927364"/>
            <a:ext cx="2869787" cy="6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6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1828800" rtl="0" eaLnBrk="1" latinLnBrk="0" hangingPunct="1">
        <a:lnSpc>
          <a:spcPct val="85000"/>
        </a:lnSpc>
        <a:spcBef>
          <a:spcPct val="0"/>
        </a:spcBef>
        <a:buNone/>
        <a:defRPr sz="9600" kern="1200" spc="-1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1828800" rtl="0" eaLnBrk="1" latinLnBrk="0" hangingPunct="1">
        <a:lnSpc>
          <a:spcPct val="90000"/>
        </a:lnSpc>
        <a:spcBef>
          <a:spcPts val="24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4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68096" indent="-36576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33856" indent="-36576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99616" indent="-36576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65376" indent="-36576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00000" indent="-45720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00000" indent="-45720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00000" indent="-45720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00000" indent="-45720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psolutions.com/contact/request-a-proposal?hsCtaTracking=d165f642-6c2d-4242-b4f4-ef42b380d5bc%7C3822731c-82c3-4871-99ee-55472e848ec3" TargetMode="External"/><Relationship Id="rId2" Type="http://schemas.openxmlformats.org/officeDocument/2006/relationships/hyperlink" Target="https://www.hotjar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etraone.com/" TargetMode="External"/><Relationship Id="rId3" Type="http://schemas.openxmlformats.org/officeDocument/2006/relationships/hyperlink" Target="https://www.keymarkinc.com/" TargetMode="External"/><Relationship Id="rId7" Type="http://schemas.openxmlformats.org/officeDocument/2006/relationships/hyperlink" Target="https://www.idt-inc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onderbotz.com/" TargetMode="External"/><Relationship Id="rId5" Type="http://schemas.openxmlformats.org/officeDocument/2006/relationships/hyperlink" Target="https://kelleyconnect.com/" TargetMode="External"/><Relationship Id="rId4" Type="http://schemas.openxmlformats.org/officeDocument/2006/relationships/hyperlink" Target="https://www.databankimx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and white dog with its mouth open&#10;&#10;Description automatically generated">
            <a:extLst>
              <a:ext uri="{FF2B5EF4-FFF2-40B4-BE49-F238E27FC236}">
                <a16:creationId xmlns:a16="http://schemas.microsoft.com/office/drawing/2014/main" id="{4254A003-EE4C-1C4F-B763-3C2BCCD8A3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0"/>
          <a:stretch/>
        </p:blipFill>
        <p:spPr>
          <a:xfrm>
            <a:off x="-3" y="0"/>
            <a:ext cx="24383997" cy="1371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6DE4DD-D116-0E45-8AAA-63F28F9AB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206" y="814249"/>
            <a:ext cx="3979577" cy="834346"/>
          </a:xfrm>
          <a:prstGeom prst="rect">
            <a:avLst/>
          </a:prstGeom>
        </p:spPr>
      </p:pic>
      <p:sp>
        <p:nvSpPr>
          <p:cNvPr id="7" name="Pentagon 6">
            <a:extLst>
              <a:ext uri="{FF2B5EF4-FFF2-40B4-BE49-F238E27FC236}">
                <a16:creationId xmlns:a16="http://schemas.microsoft.com/office/drawing/2014/main" id="{1EE3F9AB-4105-904D-8CF5-9D01D20347E9}"/>
              </a:ext>
            </a:extLst>
          </p:cNvPr>
          <p:cNvSpPr/>
          <p:nvPr/>
        </p:nvSpPr>
        <p:spPr>
          <a:xfrm>
            <a:off x="-3" y="6991738"/>
            <a:ext cx="9569305" cy="2857242"/>
          </a:xfrm>
          <a:prstGeom prst="homePlate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HE WAY WE ARE BUILDING WEBSITES IS BROKEN.">
            <a:extLst>
              <a:ext uri="{FF2B5EF4-FFF2-40B4-BE49-F238E27FC236}">
                <a16:creationId xmlns:a16="http://schemas.microsoft.com/office/drawing/2014/main" id="{9480192F-A8A5-8740-AF4A-79BFD412E775}"/>
              </a:ext>
            </a:extLst>
          </p:cNvPr>
          <p:cNvSpPr txBox="1">
            <a:spLocks/>
          </p:cNvSpPr>
          <p:nvPr/>
        </p:nvSpPr>
        <p:spPr>
          <a:xfrm>
            <a:off x="404035" y="7687983"/>
            <a:ext cx="7995684" cy="1252102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234086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3248" b="1" kern="1200" spc="-50" baseline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 algn="ctr"/>
            <a:r>
              <a:rPr lang="en-US" sz="5400" cap="all" dirty="0">
                <a:latin typeface="Arial"/>
                <a:cs typeface="Arial"/>
              </a:rPr>
              <a:t>UX / CRO CHECKLIST:</a:t>
            </a:r>
          </a:p>
          <a:p>
            <a:pPr algn="ctr"/>
            <a:r>
              <a:rPr lang="en-US" sz="3200" dirty="0"/>
              <a:t>I Got 99 Problems, </a:t>
            </a:r>
          </a:p>
          <a:p>
            <a:pPr algn="ctr"/>
            <a:r>
              <a:rPr lang="en-US" sz="3200" dirty="0"/>
              <a:t>but User Experience Ain’t One </a:t>
            </a:r>
            <a:endParaRPr lang="en-US" sz="7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583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A07AE3-E1B4-314B-A47B-EB0C7DD61206}"/>
              </a:ext>
            </a:extLst>
          </p:cNvPr>
          <p:cNvSpPr/>
          <p:nvPr/>
        </p:nvSpPr>
        <p:spPr>
          <a:xfrm>
            <a:off x="1648036" y="2053686"/>
            <a:ext cx="10424161" cy="4530970"/>
          </a:xfrm>
          <a:prstGeom prst="rect">
            <a:avLst/>
          </a:prstGeom>
          <a:solidFill>
            <a:schemeClr val="accent6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801CDA-98FE-304D-9124-63B9D439983B}"/>
              </a:ext>
            </a:extLst>
          </p:cNvPr>
          <p:cNvSpPr/>
          <p:nvPr/>
        </p:nvSpPr>
        <p:spPr>
          <a:xfrm>
            <a:off x="12314973" y="2053686"/>
            <a:ext cx="10424161" cy="4530970"/>
          </a:xfrm>
          <a:prstGeom prst="rect">
            <a:avLst/>
          </a:prstGeom>
          <a:solidFill>
            <a:schemeClr val="accent6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27F37F-B499-C945-BB5B-5BB921ABBF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ED493F"/>
                </a:solidFill>
                <a:cs typeface="Arial"/>
              </a:rPr>
              <a:t>Ux &amp; cro foundations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31DC80-9B65-DD47-B3DC-5D38BCFF1AA6}"/>
              </a:ext>
            </a:extLst>
          </p:cNvPr>
          <p:cNvSpPr/>
          <p:nvPr/>
        </p:nvSpPr>
        <p:spPr>
          <a:xfrm>
            <a:off x="1648039" y="2053686"/>
            <a:ext cx="10424160" cy="9834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2D575-3BE7-3645-B41D-A48E9886415F}"/>
              </a:ext>
            </a:extLst>
          </p:cNvPr>
          <p:cNvSpPr txBox="1"/>
          <p:nvPr/>
        </p:nvSpPr>
        <p:spPr>
          <a:xfrm>
            <a:off x="1648037" y="2269676"/>
            <a:ext cx="10424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User Experience: Don’t Make Me Think!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FA3DAAB-0119-D84B-9D27-E1C5EB80E909}"/>
              </a:ext>
            </a:extLst>
          </p:cNvPr>
          <p:cNvSpPr txBox="1">
            <a:spLocks/>
          </p:cNvSpPr>
          <p:nvPr/>
        </p:nvSpPr>
        <p:spPr>
          <a:xfrm>
            <a:off x="1659765" y="11687490"/>
            <a:ext cx="20997434" cy="584775"/>
          </a:xfrm>
          <a:prstGeom prst="rect">
            <a:avLst/>
          </a:prstGeom>
          <a:solidFill>
            <a:schemeClr val="accent6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anchor="t"/>
          <a:lstStyle>
            <a:lvl1pPr marL="182880" indent="-182880" algn="l" defTabSz="18288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rgbClr val="2E3639"/>
                </a:solidFill>
                <a:latin typeface="+mn-lt"/>
                <a:ea typeface="+mn-ea"/>
                <a:cs typeface="+mn-cs"/>
              </a:defRPr>
            </a:lvl1pPr>
            <a:lvl2pPr marL="768096" indent="-36576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33856" indent="-36576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9616" indent="-36576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65376" indent="-36576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00000" indent="-45720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00000" indent="-45720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00000" indent="-45720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00000" indent="-45720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solidFill>
                  <a:schemeClr val="accent2"/>
                </a:solidFill>
              </a:rPr>
              <a:t>Remember: the average user will stay on your page for just 15 seconds.*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D69855-4672-A74B-9751-A5A1421C88F4}"/>
              </a:ext>
            </a:extLst>
          </p:cNvPr>
          <p:cNvSpPr txBox="1"/>
          <p:nvPr/>
        </p:nvSpPr>
        <p:spPr>
          <a:xfrm>
            <a:off x="2402958" y="3579323"/>
            <a:ext cx="9186529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</a:rPr>
              <a:t> Ensure you have a functional, fast website on desktop &amp; mobile</a:t>
            </a:r>
          </a:p>
          <a:p>
            <a:pPr>
              <a:buFont typeface="Wingdings" pitchFamily="2" charset="2"/>
              <a:buChar char="ü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</a:rPr>
              <a:t> Build trust with new users by using trust signals</a:t>
            </a:r>
            <a:endParaRPr lang="en-US" sz="2400">
              <a:solidFill>
                <a:schemeClr val="bg2">
                  <a:lumMod val="25000"/>
                </a:schemeClr>
              </a:solidFill>
              <a:cs typeface="Arial"/>
            </a:endParaRPr>
          </a:p>
          <a:p>
            <a:pPr>
              <a:buFont typeface="Wingdings" pitchFamily="2" charset="2"/>
              <a:buChar char="ü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</a:rPr>
              <a:t> Reduce friction - give users what they came for (use 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hlinkClick r:id="rId2"/>
              </a:rPr>
              <a:t>heatmaps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</a:rPr>
              <a:t>!)</a:t>
            </a:r>
            <a:endParaRPr lang="en-US" sz="2400">
              <a:solidFill>
                <a:schemeClr val="bg2">
                  <a:lumMod val="25000"/>
                </a:schemeClr>
              </a:solidFill>
              <a:cs typeface="Arial"/>
            </a:endParaRPr>
          </a:p>
          <a:p>
            <a:pPr>
              <a:buFont typeface="Wingdings" pitchFamily="2" charset="2"/>
              <a:buChar char="ü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</a:rPr>
              <a:t> Clearly state who you are and what your company does</a:t>
            </a:r>
            <a:endParaRPr lang="en-US" sz="2400">
              <a:solidFill>
                <a:schemeClr val="bg2">
                  <a:lumMod val="25000"/>
                </a:schemeClr>
              </a:solidFill>
              <a:cs typeface="Arial"/>
            </a:endParaRPr>
          </a:p>
          <a:p>
            <a:pPr>
              <a:buFont typeface="Wingdings" pitchFamily="2" charset="2"/>
              <a:buChar char="ü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</a:rPr>
              <a:t> Be honest and do what you say you are going to do</a:t>
            </a:r>
            <a:endParaRPr lang="en-US" sz="2400">
              <a:solidFill>
                <a:schemeClr val="bg2">
                  <a:lumMod val="25000"/>
                </a:schemeClr>
              </a:solidFill>
              <a:cs typeface="Arial"/>
            </a:endParaRPr>
          </a:p>
          <a:p>
            <a:pPr>
              <a:buFont typeface="Wingdings" pitchFamily="2" charset="2"/>
              <a:buChar char="ü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</a:rPr>
              <a:t> KISS: Keep it straightforward &amp; streamlined</a:t>
            </a:r>
            <a:endParaRPr lang="en-US" sz="2400">
              <a:solidFill>
                <a:schemeClr val="bg2">
                  <a:lumMod val="25000"/>
                </a:schemeClr>
              </a:solidFill>
              <a:cs typeface="Arial"/>
            </a:endParaRPr>
          </a:p>
          <a:p>
            <a:pPr>
              <a:buFont typeface="Wingdings" pitchFamily="2" charset="2"/>
              <a:buChar char="ü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</a:rPr>
              <a:t> Be a thought leader: Solve challenges and answer questions</a:t>
            </a:r>
            <a:endParaRPr lang="en-US" sz="2400">
              <a:solidFill>
                <a:schemeClr val="bg2">
                  <a:lumMod val="25000"/>
                </a:schemeClr>
              </a:solidFill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53928E-0785-DB48-A5CF-0DF9704ECCCE}"/>
              </a:ext>
            </a:extLst>
          </p:cNvPr>
          <p:cNvSpPr/>
          <p:nvPr/>
        </p:nvSpPr>
        <p:spPr>
          <a:xfrm>
            <a:off x="12314975" y="2053686"/>
            <a:ext cx="10424160" cy="9834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01C695-FE57-3D43-9033-AAF0A6DD9FDB}"/>
              </a:ext>
            </a:extLst>
          </p:cNvPr>
          <p:cNvSpPr txBox="1"/>
          <p:nvPr/>
        </p:nvSpPr>
        <p:spPr>
          <a:xfrm>
            <a:off x="12314973" y="2269676"/>
            <a:ext cx="10424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Get Them Through: Navigation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7F4C51-CBD1-834A-B4FB-E7821C2F1B70}"/>
              </a:ext>
            </a:extLst>
          </p:cNvPr>
          <p:cNvSpPr txBox="1"/>
          <p:nvPr/>
        </p:nvSpPr>
        <p:spPr>
          <a:xfrm>
            <a:off x="12933788" y="3579323"/>
            <a:ext cx="9186529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</a:rPr>
              <a:t> Make sure your navigation is functional and responsive</a:t>
            </a:r>
          </a:p>
          <a:p>
            <a:pPr>
              <a:buFont typeface="Wingdings" pitchFamily="2" charset="2"/>
              <a:buChar char="ü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</a:rPr>
              <a:t> Keep your nav streamlined and simple</a:t>
            </a:r>
            <a:endParaRPr lang="en-US" sz="2400">
              <a:solidFill>
                <a:schemeClr val="bg2">
                  <a:lumMod val="25000"/>
                </a:schemeClr>
              </a:solidFill>
              <a:cs typeface="Arial"/>
            </a:endParaRPr>
          </a:p>
          <a:p>
            <a:pPr>
              <a:buFont typeface="Wingdings" pitchFamily="2" charset="2"/>
              <a:buChar char="ü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</a:rPr>
              <a:t> Use clear, simple labels in main nav – avoid branded jargon</a:t>
            </a:r>
            <a:endParaRPr lang="en-US" sz="2400">
              <a:solidFill>
                <a:schemeClr val="bg2">
                  <a:lumMod val="25000"/>
                </a:schemeClr>
              </a:solidFill>
              <a:cs typeface="Arial"/>
            </a:endParaRPr>
          </a:p>
          <a:p>
            <a:pPr>
              <a:buFont typeface="Wingdings" pitchFamily="2" charset="2"/>
              <a:buChar char="ü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</a:rPr>
              <a:t> Ensure your mobile nav creates a great mobile experience</a:t>
            </a:r>
            <a:endParaRPr lang="en-US" sz="2400">
              <a:solidFill>
                <a:schemeClr val="bg2">
                  <a:lumMod val="25000"/>
                </a:schemeClr>
              </a:solidFill>
              <a:cs typeface="Arial"/>
            </a:endParaRPr>
          </a:p>
          <a:p>
            <a:pPr>
              <a:buFont typeface="Wingdings" pitchFamily="2" charset="2"/>
              <a:buChar char="ü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</a:rPr>
              <a:t> Limit dropdown menu to 3 levels deep (2 is better – 1 is best)</a:t>
            </a:r>
            <a:endParaRPr lang="en-US" sz="2400">
              <a:solidFill>
                <a:schemeClr val="bg2">
                  <a:lumMod val="25000"/>
                </a:schemeClr>
              </a:solidFill>
              <a:cs typeface="Arial"/>
            </a:endParaRPr>
          </a:p>
          <a:p>
            <a:pPr>
              <a:buFont typeface="Wingdings" pitchFamily="2" charset="2"/>
              <a:buChar char="ü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</a:rPr>
              <a:t> Avoid putting ‘everything’ in your dropdown nav</a:t>
            </a:r>
            <a:endParaRPr lang="en-US" sz="2400">
              <a:solidFill>
                <a:schemeClr val="bg2">
                  <a:lumMod val="25000"/>
                </a:schemeClr>
              </a:solidFill>
              <a:cs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D0C20F-61A7-D545-8319-D548EB9A2DF0}"/>
              </a:ext>
            </a:extLst>
          </p:cNvPr>
          <p:cNvSpPr/>
          <p:nvPr/>
        </p:nvSpPr>
        <p:spPr>
          <a:xfrm>
            <a:off x="1648034" y="6865196"/>
            <a:ext cx="10424161" cy="4530970"/>
          </a:xfrm>
          <a:prstGeom prst="rect">
            <a:avLst/>
          </a:prstGeom>
          <a:solidFill>
            <a:schemeClr val="accent6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80640E-6501-484E-96A5-C43308DF61D3}"/>
              </a:ext>
            </a:extLst>
          </p:cNvPr>
          <p:cNvSpPr/>
          <p:nvPr/>
        </p:nvSpPr>
        <p:spPr>
          <a:xfrm>
            <a:off x="1648036" y="6865196"/>
            <a:ext cx="10424160" cy="9834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E0117F-4C4A-8449-A0A3-9299950644EC}"/>
              </a:ext>
            </a:extLst>
          </p:cNvPr>
          <p:cNvSpPr txBox="1"/>
          <p:nvPr/>
        </p:nvSpPr>
        <p:spPr>
          <a:xfrm>
            <a:off x="1648034" y="7081186"/>
            <a:ext cx="10424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Button &amp; CTAs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00F0A4-5AF5-9447-8F10-EC9CA5765B77}"/>
              </a:ext>
            </a:extLst>
          </p:cNvPr>
          <p:cNvSpPr txBox="1"/>
          <p:nvPr/>
        </p:nvSpPr>
        <p:spPr>
          <a:xfrm>
            <a:off x="2266849" y="8390833"/>
            <a:ext cx="9186529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</a:rPr>
              <a:t> Create clear, meaningful button copy (not ‘learn more)</a:t>
            </a:r>
          </a:p>
          <a:p>
            <a:pPr>
              <a:buFont typeface="Wingdings" pitchFamily="2" charset="2"/>
              <a:buChar char="ü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</a:rPr>
              <a:t> Make sure button copy is aligned with the action being taken</a:t>
            </a:r>
            <a:endParaRPr lang="en-US" sz="2400">
              <a:solidFill>
                <a:schemeClr val="bg2">
                  <a:lumMod val="25000"/>
                </a:schemeClr>
              </a:solidFill>
              <a:cs typeface="Arial"/>
            </a:endParaRPr>
          </a:p>
          <a:p>
            <a:pPr>
              <a:buFont typeface="Wingdings" pitchFamily="2" charset="2"/>
              <a:buChar char="ü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</a:rPr>
              <a:t> Place buttons &amp; CTAs above-the-fold, especially on key pages</a:t>
            </a:r>
            <a:endParaRPr lang="en-US" sz="2400">
              <a:solidFill>
                <a:schemeClr val="bg2">
                  <a:lumMod val="25000"/>
                </a:schemeClr>
              </a:solidFill>
              <a:cs typeface="Arial"/>
            </a:endParaRPr>
          </a:p>
          <a:p>
            <a:pPr>
              <a:buFont typeface="Wingdings" pitchFamily="2" charset="2"/>
              <a:buChar char="ü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</a:rPr>
              <a:t> Utilize relevant CTAs in all content including blog articles</a:t>
            </a:r>
            <a:endParaRPr lang="en-US" sz="2400">
              <a:solidFill>
                <a:schemeClr val="bg2">
                  <a:lumMod val="25000"/>
                </a:schemeClr>
              </a:solidFill>
              <a:cs typeface="Arial"/>
            </a:endParaRPr>
          </a:p>
          <a:p>
            <a:pPr>
              <a:buFont typeface="Wingdings" pitchFamily="2" charset="2"/>
              <a:buChar char="ü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</a:rPr>
              <a:t> Be critical of button color, shape, size, and placement</a:t>
            </a:r>
            <a:endParaRPr lang="en-US" sz="2400">
              <a:solidFill>
                <a:schemeClr val="bg2">
                  <a:lumMod val="25000"/>
                </a:schemeClr>
              </a:solidFill>
              <a:cs typeface="Arial"/>
            </a:endParaRPr>
          </a:p>
          <a:p>
            <a:pPr>
              <a:buFont typeface="Wingdings" pitchFamily="2" charset="2"/>
              <a:buChar char="ü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</a:rPr>
              <a:t> Test buttons and CTAs to see what performs the best</a:t>
            </a:r>
            <a:endParaRPr lang="en-US" sz="2400">
              <a:solidFill>
                <a:schemeClr val="bg2">
                  <a:lumMod val="25000"/>
                </a:schemeClr>
              </a:solidFill>
              <a:cs typeface="Arial"/>
            </a:endParaRPr>
          </a:p>
          <a:p>
            <a:pPr>
              <a:buFont typeface="Wingdings" pitchFamily="2" charset="2"/>
              <a:buChar char="ü"/>
            </a:pPr>
            <a:endParaRPr lang="en-US" sz="24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AAD7F8-4DE6-3442-81E5-AFBAF78EF69A}"/>
              </a:ext>
            </a:extLst>
          </p:cNvPr>
          <p:cNvSpPr/>
          <p:nvPr/>
        </p:nvSpPr>
        <p:spPr>
          <a:xfrm>
            <a:off x="12314973" y="6842656"/>
            <a:ext cx="10424161" cy="4530970"/>
          </a:xfrm>
          <a:prstGeom prst="rect">
            <a:avLst/>
          </a:prstGeom>
          <a:solidFill>
            <a:schemeClr val="accent6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9B93D2D-506A-4F46-A10F-B2C92E376A9B}"/>
              </a:ext>
            </a:extLst>
          </p:cNvPr>
          <p:cNvSpPr/>
          <p:nvPr/>
        </p:nvSpPr>
        <p:spPr>
          <a:xfrm>
            <a:off x="12314975" y="6842656"/>
            <a:ext cx="10424160" cy="9834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678EA9-E51C-7F44-B096-84E304A139A1}"/>
              </a:ext>
            </a:extLst>
          </p:cNvPr>
          <p:cNvSpPr txBox="1"/>
          <p:nvPr/>
        </p:nvSpPr>
        <p:spPr>
          <a:xfrm>
            <a:off x="12314973" y="7058646"/>
            <a:ext cx="10424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Ultimate / Primary Offer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206E83-2367-A142-A761-EF91D75B0D6E}"/>
              </a:ext>
            </a:extLst>
          </p:cNvPr>
          <p:cNvSpPr txBox="1"/>
          <p:nvPr/>
        </p:nvSpPr>
        <p:spPr>
          <a:xfrm>
            <a:off x="12933788" y="8368293"/>
            <a:ext cx="9186529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</a:rPr>
              <a:t> Your website needs an offer page as a top priority – create one!</a:t>
            </a:r>
            <a:endParaRPr lang="en-US" sz="2400">
              <a:solidFill>
                <a:schemeClr val="bg2">
                  <a:lumMod val="25000"/>
                </a:schemeClr>
              </a:solidFill>
              <a:cs typeface="Arial"/>
            </a:endParaRPr>
          </a:p>
          <a:p>
            <a:pPr>
              <a:buFont typeface="Wingdings" pitchFamily="2" charset="2"/>
              <a:buChar char="ü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</a:rPr>
              <a:t> Examples of ultimate offer pages include: Request a Quote, Free Demo, Request for Proposal (RFP), Pricing Request, etc.</a:t>
            </a:r>
            <a:endParaRPr lang="en-US" sz="2400">
              <a:solidFill>
                <a:schemeClr val="bg2">
                  <a:lumMod val="25000"/>
                </a:schemeClr>
              </a:solidFill>
              <a:cs typeface="Arial"/>
            </a:endParaRPr>
          </a:p>
          <a:p>
            <a:pPr>
              <a:buFont typeface="Wingdings" pitchFamily="2" charset="2"/>
              <a:buChar char="ü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</a:rPr>
              <a:t> Build a landing page and thank you page for your offer</a:t>
            </a:r>
            <a:endParaRPr lang="en-US" sz="2400">
              <a:solidFill>
                <a:schemeClr val="bg2">
                  <a:lumMod val="25000"/>
                </a:schemeClr>
              </a:solidFill>
              <a:cs typeface="Arial"/>
            </a:endParaRPr>
          </a:p>
          <a:p>
            <a:pPr>
              <a:buFont typeface="Wingdings" pitchFamily="2" charset="2"/>
              <a:buChar char="ü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</a:rPr>
              <a:t> Be sure LP conveys value and details next what to expect</a:t>
            </a:r>
            <a:endParaRPr lang="en-US" sz="2400">
              <a:solidFill>
                <a:schemeClr val="bg2">
                  <a:lumMod val="25000"/>
                </a:schemeClr>
              </a:solidFill>
              <a:cs typeface="Arial"/>
            </a:endParaRPr>
          </a:p>
          <a:p>
            <a:pPr>
              <a:buFont typeface="Wingdings" pitchFamily="2" charset="2"/>
              <a:buChar char="ü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</a:rPr>
              <a:t> Set up tracking &amp; goals for the thank you page in analytics</a:t>
            </a:r>
            <a:endParaRPr lang="en-US" sz="2400">
              <a:solidFill>
                <a:schemeClr val="bg2">
                  <a:lumMod val="25000"/>
                </a:schemeClr>
              </a:solidFill>
              <a:cs typeface="Arial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cs typeface="Arial"/>
                <a:hlinkClick r:id="rId3"/>
              </a:rPr>
              <a:t>Ultimate offer example</a:t>
            </a:r>
            <a:endParaRPr lang="en-US" sz="2400" dirty="0">
              <a:solidFill>
                <a:schemeClr val="bg2">
                  <a:lumMod val="2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36076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6F1546-4E48-284D-A451-5C201869F901}"/>
              </a:ext>
            </a:extLst>
          </p:cNvPr>
          <p:cNvSpPr/>
          <p:nvPr/>
        </p:nvSpPr>
        <p:spPr>
          <a:xfrm>
            <a:off x="1587" y="12763099"/>
            <a:ext cx="20116800" cy="952902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76451">
                <a:moveTo>
                  <a:pt x="0" y="0"/>
                </a:moveTo>
                <a:lnTo>
                  <a:pt x="9659566" y="9728"/>
                </a:lnTo>
                <a:lnTo>
                  <a:pt x="10058400" y="476451"/>
                </a:lnTo>
                <a:lnTo>
                  <a:pt x="0" y="476451"/>
                </a:lnTo>
                <a:lnTo>
                  <a:pt x="0" y="0"/>
                </a:lnTo>
                <a:close/>
              </a:path>
            </a:pathLst>
          </a:custGeom>
          <a:solidFill>
            <a:srgbClr val="242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CABDB59-E3AF-9E4E-83E2-4377510919B2}"/>
              </a:ext>
            </a:extLst>
          </p:cNvPr>
          <p:cNvSpPr/>
          <p:nvPr/>
        </p:nvSpPr>
        <p:spPr>
          <a:xfrm rot="10800000">
            <a:off x="19661187" y="12740401"/>
            <a:ext cx="4724400" cy="975598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9145947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5 h 495906"/>
              <a:gd name="connsiteX1" fmla="*/ 8824933 w 10058400"/>
              <a:gd name="connsiteY1" fmla="*/ 0 h 495906"/>
              <a:gd name="connsiteX2" fmla="*/ 10058400 w 10058400"/>
              <a:gd name="connsiteY2" fmla="*/ 495906 h 495906"/>
              <a:gd name="connsiteX3" fmla="*/ 0 w 10058400"/>
              <a:gd name="connsiteY3" fmla="*/ 495906 h 495906"/>
              <a:gd name="connsiteX4" fmla="*/ 0 w 10058400"/>
              <a:gd name="connsiteY4" fmla="*/ 19455 h 495906"/>
              <a:gd name="connsiteX0" fmla="*/ 0 w 10058400"/>
              <a:gd name="connsiteY0" fmla="*/ 0 h 476451"/>
              <a:gd name="connsiteX1" fmla="*/ 8696526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489422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4 h 495905"/>
              <a:gd name="connsiteX1" fmla="*/ 8365159 w 10058400"/>
              <a:gd name="connsiteY1" fmla="*/ 0 h 495905"/>
              <a:gd name="connsiteX2" fmla="*/ 10058400 w 10058400"/>
              <a:gd name="connsiteY2" fmla="*/ 495905 h 495905"/>
              <a:gd name="connsiteX3" fmla="*/ 0 w 10058400"/>
              <a:gd name="connsiteY3" fmla="*/ 495905 h 495905"/>
              <a:gd name="connsiteX4" fmla="*/ 0 w 10058400"/>
              <a:gd name="connsiteY4" fmla="*/ 19454 h 495905"/>
              <a:gd name="connsiteX0" fmla="*/ 0 w 10058400"/>
              <a:gd name="connsiteY0" fmla="*/ 0 h 476451"/>
              <a:gd name="connsiteX1" fmla="*/ 8365159 w 10058400"/>
              <a:gd name="connsiteY1" fmla="*/ 9729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8406582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282319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86178">
                <a:moveTo>
                  <a:pt x="0" y="9727"/>
                </a:moveTo>
                <a:lnTo>
                  <a:pt x="8282319" y="0"/>
                </a:lnTo>
                <a:lnTo>
                  <a:pt x="10058400" y="486178"/>
                </a:lnTo>
                <a:lnTo>
                  <a:pt x="0" y="486178"/>
                </a:lnTo>
                <a:lnTo>
                  <a:pt x="0" y="9727"/>
                </a:lnTo>
                <a:close/>
              </a:path>
            </a:pathLst>
          </a:custGeom>
          <a:solidFill>
            <a:srgbClr val="10A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B7007-E625-9D46-83B5-4972FD01008C}"/>
              </a:ext>
            </a:extLst>
          </p:cNvPr>
          <p:cNvSpPr txBox="1"/>
          <p:nvPr/>
        </p:nvSpPr>
        <p:spPr>
          <a:xfrm>
            <a:off x="1238371" y="322386"/>
            <a:ext cx="219456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600" b="1" cap="all">
                <a:solidFill>
                  <a:srgbClr val="ED49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 &amp; Cro checklist</a:t>
            </a:r>
            <a:endParaRPr lang="en-US" sz="5600" b="1" cap="all">
              <a:solidFill>
                <a:srgbClr val="ED493F"/>
              </a:solidFill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D72BB9-5ED9-FA48-A6D5-958A33ABC457}"/>
              </a:ext>
            </a:extLst>
          </p:cNvPr>
          <p:cNvSpPr/>
          <p:nvPr/>
        </p:nvSpPr>
        <p:spPr>
          <a:xfrm>
            <a:off x="1373187" y="1351240"/>
            <a:ext cx="2286000" cy="172760"/>
          </a:xfrm>
          <a:prstGeom prst="rect">
            <a:avLst/>
          </a:prstGeom>
          <a:solidFill>
            <a:srgbClr val="ED4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AF999-36D3-3D4B-90FC-7D88C16869A5}"/>
              </a:ext>
            </a:extLst>
          </p:cNvPr>
          <p:cNvSpPr txBox="1"/>
          <p:nvPr/>
        </p:nvSpPr>
        <p:spPr>
          <a:xfrm>
            <a:off x="3430586" y="3803771"/>
            <a:ext cx="1760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2E36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E89C28-754A-4640-BCCF-8D00DD5ED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986" y="12927364"/>
            <a:ext cx="2869787" cy="601671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BDF336B-7B25-704D-BA74-01D3071DDE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847006"/>
              </p:ext>
            </p:extLst>
          </p:nvPr>
        </p:nvGraphicFramePr>
        <p:xfrm>
          <a:off x="1373187" y="1737034"/>
          <a:ext cx="18949459" cy="1083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511500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6F1546-4E48-284D-A451-5C201869F901}"/>
              </a:ext>
            </a:extLst>
          </p:cNvPr>
          <p:cNvSpPr/>
          <p:nvPr/>
        </p:nvSpPr>
        <p:spPr>
          <a:xfrm>
            <a:off x="1587" y="12763099"/>
            <a:ext cx="20116800" cy="952902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76451">
                <a:moveTo>
                  <a:pt x="0" y="0"/>
                </a:moveTo>
                <a:lnTo>
                  <a:pt x="9659566" y="9728"/>
                </a:lnTo>
                <a:lnTo>
                  <a:pt x="10058400" y="476451"/>
                </a:lnTo>
                <a:lnTo>
                  <a:pt x="0" y="476451"/>
                </a:lnTo>
                <a:lnTo>
                  <a:pt x="0" y="0"/>
                </a:lnTo>
                <a:close/>
              </a:path>
            </a:pathLst>
          </a:custGeom>
          <a:solidFill>
            <a:srgbClr val="242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CABDB59-E3AF-9E4E-83E2-4377510919B2}"/>
              </a:ext>
            </a:extLst>
          </p:cNvPr>
          <p:cNvSpPr/>
          <p:nvPr/>
        </p:nvSpPr>
        <p:spPr>
          <a:xfrm rot="10800000">
            <a:off x="19661187" y="12740401"/>
            <a:ext cx="4724400" cy="975598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9145947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5 h 495906"/>
              <a:gd name="connsiteX1" fmla="*/ 8824933 w 10058400"/>
              <a:gd name="connsiteY1" fmla="*/ 0 h 495906"/>
              <a:gd name="connsiteX2" fmla="*/ 10058400 w 10058400"/>
              <a:gd name="connsiteY2" fmla="*/ 495906 h 495906"/>
              <a:gd name="connsiteX3" fmla="*/ 0 w 10058400"/>
              <a:gd name="connsiteY3" fmla="*/ 495906 h 495906"/>
              <a:gd name="connsiteX4" fmla="*/ 0 w 10058400"/>
              <a:gd name="connsiteY4" fmla="*/ 19455 h 495906"/>
              <a:gd name="connsiteX0" fmla="*/ 0 w 10058400"/>
              <a:gd name="connsiteY0" fmla="*/ 0 h 476451"/>
              <a:gd name="connsiteX1" fmla="*/ 8696526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489422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4 h 495905"/>
              <a:gd name="connsiteX1" fmla="*/ 8365159 w 10058400"/>
              <a:gd name="connsiteY1" fmla="*/ 0 h 495905"/>
              <a:gd name="connsiteX2" fmla="*/ 10058400 w 10058400"/>
              <a:gd name="connsiteY2" fmla="*/ 495905 h 495905"/>
              <a:gd name="connsiteX3" fmla="*/ 0 w 10058400"/>
              <a:gd name="connsiteY3" fmla="*/ 495905 h 495905"/>
              <a:gd name="connsiteX4" fmla="*/ 0 w 10058400"/>
              <a:gd name="connsiteY4" fmla="*/ 19454 h 495905"/>
              <a:gd name="connsiteX0" fmla="*/ 0 w 10058400"/>
              <a:gd name="connsiteY0" fmla="*/ 0 h 476451"/>
              <a:gd name="connsiteX1" fmla="*/ 8365159 w 10058400"/>
              <a:gd name="connsiteY1" fmla="*/ 9729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8406582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282319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86178">
                <a:moveTo>
                  <a:pt x="0" y="9727"/>
                </a:moveTo>
                <a:lnTo>
                  <a:pt x="8282319" y="0"/>
                </a:lnTo>
                <a:lnTo>
                  <a:pt x="10058400" y="486178"/>
                </a:lnTo>
                <a:lnTo>
                  <a:pt x="0" y="486178"/>
                </a:lnTo>
                <a:lnTo>
                  <a:pt x="0" y="9727"/>
                </a:lnTo>
                <a:close/>
              </a:path>
            </a:pathLst>
          </a:custGeom>
          <a:solidFill>
            <a:srgbClr val="10A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B7007-E625-9D46-83B5-4972FD01008C}"/>
              </a:ext>
            </a:extLst>
          </p:cNvPr>
          <p:cNvSpPr txBox="1"/>
          <p:nvPr/>
        </p:nvSpPr>
        <p:spPr>
          <a:xfrm>
            <a:off x="1220787" y="304801"/>
            <a:ext cx="219456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600" b="1" cap="all">
                <a:solidFill>
                  <a:srgbClr val="ED49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Talking to people about their website (internal use)</a:t>
            </a:r>
            <a:endParaRPr lang="en-US" sz="5600" b="1" cap="all">
              <a:solidFill>
                <a:srgbClr val="ED493F"/>
              </a:solidFill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D72BB9-5ED9-FA48-A6D5-958A33ABC457}"/>
              </a:ext>
            </a:extLst>
          </p:cNvPr>
          <p:cNvSpPr/>
          <p:nvPr/>
        </p:nvSpPr>
        <p:spPr>
          <a:xfrm>
            <a:off x="1373187" y="1351240"/>
            <a:ext cx="2286000" cy="172760"/>
          </a:xfrm>
          <a:prstGeom prst="rect">
            <a:avLst/>
          </a:prstGeom>
          <a:solidFill>
            <a:srgbClr val="ED4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E89C28-754A-4640-BCCF-8D00DD5ED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986" y="12927364"/>
            <a:ext cx="2869787" cy="601671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225B7DD-F041-DB4E-BA12-B78CFC306B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595716"/>
              </p:ext>
            </p:extLst>
          </p:nvPr>
        </p:nvGraphicFramePr>
        <p:xfrm>
          <a:off x="2516187" y="2036361"/>
          <a:ext cx="18949459" cy="1083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020061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6F1546-4E48-284D-A451-5C201869F901}"/>
              </a:ext>
            </a:extLst>
          </p:cNvPr>
          <p:cNvSpPr/>
          <p:nvPr/>
        </p:nvSpPr>
        <p:spPr>
          <a:xfrm>
            <a:off x="1587" y="12763099"/>
            <a:ext cx="20116800" cy="952902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76451">
                <a:moveTo>
                  <a:pt x="0" y="0"/>
                </a:moveTo>
                <a:lnTo>
                  <a:pt x="9659566" y="9728"/>
                </a:lnTo>
                <a:lnTo>
                  <a:pt x="10058400" y="476451"/>
                </a:lnTo>
                <a:lnTo>
                  <a:pt x="0" y="476451"/>
                </a:lnTo>
                <a:lnTo>
                  <a:pt x="0" y="0"/>
                </a:lnTo>
                <a:close/>
              </a:path>
            </a:pathLst>
          </a:custGeom>
          <a:solidFill>
            <a:srgbClr val="242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CABDB59-E3AF-9E4E-83E2-4377510919B2}"/>
              </a:ext>
            </a:extLst>
          </p:cNvPr>
          <p:cNvSpPr/>
          <p:nvPr/>
        </p:nvSpPr>
        <p:spPr>
          <a:xfrm rot="10800000">
            <a:off x="19661187" y="12740401"/>
            <a:ext cx="4724400" cy="975598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9145947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5 h 495906"/>
              <a:gd name="connsiteX1" fmla="*/ 8824933 w 10058400"/>
              <a:gd name="connsiteY1" fmla="*/ 0 h 495906"/>
              <a:gd name="connsiteX2" fmla="*/ 10058400 w 10058400"/>
              <a:gd name="connsiteY2" fmla="*/ 495906 h 495906"/>
              <a:gd name="connsiteX3" fmla="*/ 0 w 10058400"/>
              <a:gd name="connsiteY3" fmla="*/ 495906 h 495906"/>
              <a:gd name="connsiteX4" fmla="*/ 0 w 10058400"/>
              <a:gd name="connsiteY4" fmla="*/ 19455 h 495906"/>
              <a:gd name="connsiteX0" fmla="*/ 0 w 10058400"/>
              <a:gd name="connsiteY0" fmla="*/ 0 h 476451"/>
              <a:gd name="connsiteX1" fmla="*/ 8696526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489422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4 h 495905"/>
              <a:gd name="connsiteX1" fmla="*/ 8365159 w 10058400"/>
              <a:gd name="connsiteY1" fmla="*/ 0 h 495905"/>
              <a:gd name="connsiteX2" fmla="*/ 10058400 w 10058400"/>
              <a:gd name="connsiteY2" fmla="*/ 495905 h 495905"/>
              <a:gd name="connsiteX3" fmla="*/ 0 w 10058400"/>
              <a:gd name="connsiteY3" fmla="*/ 495905 h 495905"/>
              <a:gd name="connsiteX4" fmla="*/ 0 w 10058400"/>
              <a:gd name="connsiteY4" fmla="*/ 19454 h 495905"/>
              <a:gd name="connsiteX0" fmla="*/ 0 w 10058400"/>
              <a:gd name="connsiteY0" fmla="*/ 0 h 476451"/>
              <a:gd name="connsiteX1" fmla="*/ 8365159 w 10058400"/>
              <a:gd name="connsiteY1" fmla="*/ 9729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8406582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282319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86178">
                <a:moveTo>
                  <a:pt x="0" y="9727"/>
                </a:moveTo>
                <a:lnTo>
                  <a:pt x="8282319" y="0"/>
                </a:lnTo>
                <a:lnTo>
                  <a:pt x="10058400" y="486178"/>
                </a:lnTo>
                <a:lnTo>
                  <a:pt x="0" y="486178"/>
                </a:lnTo>
                <a:lnTo>
                  <a:pt x="0" y="9727"/>
                </a:lnTo>
                <a:close/>
              </a:path>
            </a:pathLst>
          </a:custGeom>
          <a:solidFill>
            <a:srgbClr val="10A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B7007-E625-9D46-83B5-4972FD01008C}"/>
              </a:ext>
            </a:extLst>
          </p:cNvPr>
          <p:cNvSpPr txBox="1"/>
          <p:nvPr/>
        </p:nvSpPr>
        <p:spPr>
          <a:xfrm>
            <a:off x="1220787" y="304801"/>
            <a:ext cx="219456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600" b="1" cap="all">
                <a:solidFill>
                  <a:srgbClr val="ED493F"/>
                </a:solidFill>
                <a:latin typeface="Arial"/>
                <a:cs typeface="Arial"/>
              </a:rPr>
              <a:t>Prospect Examples (internal use)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D72BB9-5ED9-FA48-A6D5-958A33ABC457}"/>
              </a:ext>
            </a:extLst>
          </p:cNvPr>
          <p:cNvSpPr/>
          <p:nvPr/>
        </p:nvSpPr>
        <p:spPr>
          <a:xfrm>
            <a:off x="1373187" y="1351240"/>
            <a:ext cx="2286000" cy="172760"/>
          </a:xfrm>
          <a:prstGeom prst="rect">
            <a:avLst/>
          </a:prstGeom>
          <a:solidFill>
            <a:srgbClr val="ED4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E89C28-754A-4640-BCCF-8D00DD5ED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986" y="12927364"/>
            <a:ext cx="2869787" cy="6016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982BE8-D4B3-EB46-9B10-9AB26AC3EBC4}"/>
              </a:ext>
            </a:extLst>
          </p:cNvPr>
          <p:cNvSpPr txBox="1"/>
          <p:nvPr/>
        </p:nvSpPr>
        <p:spPr>
          <a:xfrm>
            <a:off x="1335082" y="2579774"/>
            <a:ext cx="17446441" cy="6001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Websites doing a pretty good job:</a:t>
            </a:r>
          </a:p>
          <a:p>
            <a:r>
              <a:rPr lang="en-US" sz="2400" dirty="0">
                <a:hlinkClick r:id="rId3"/>
              </a:rPr>
              <a:t>https://www.keymarkinc.com/</a:t>
            </a:r>
            <a:endParaRPr lang="en-US" sz="2400">
              <a:latin typeface="Arial"/>
              <a:cs typeface="Arial"/>
            </a:endParaRPr>
          </a:p>
          <a:p>
            <a:r>
              <a:rPr lang="en-US" sz="2400" dirty="0">
                <a:hlinkClick r:id="rId4"/>
              </a:rPr>
              <a:t>https://www.databankimx.com/</a:t>
            </a:r>
            <a:endParaRPr lang="en-US" sz="2400">
              <a:cs typeface="Arial" panose="020B0604020202020204"/>
            </a:endParaRPr>
          </a:p>
          <a:p>
            <a:r>
              <a:rPr lang="en-US" sz="2400" dirty="0">
                <a:hlinkClick r:id="rId5"/>
              </a:rPr>
              <a:t>https://kelleyconnect.com/</a:t>
            </a:r>
            <a:endParaRPr lang="en-US" sz="2400" dirty="0"/>
          </a:p>
          <a:p>
            <a:r>
              <a:rPr lang="en-US" sz="2400" dirty="0">
                <a:ea typeface="+mn-lt"/>
                <a:cs typeface="+mn-lt"/>
                <a:hlinkClick r:id="rId6"/>
              </a:rPr>
              <a:t>https://wonderbotz.com/</a:t>
            </a:r>
            <a:endParaRPr lang="en-US">
              <a:ea typeface="+mn-lt"/>
              <a:cs typeface="+mn-lt"/>
            </a:endParaRPr>
          </a:p>
          <a:p>
            <a:endParaRPr lang="en-US" sz="2400">
              <a:latin typeface="Arial"/>
              <a:cs typeface="Arial"/>
            </a:endParaRPr>
          </a:p>
          <a:p>
            <a:endParaRPr lang="en-US" sz="2400">
              <a:cs typeface="Arial"/>
            </a:endParaRPr>
          </a:p>
          <a:p>
            <a:r>
              <a:rPr lang="en-US" sz="2400" dirty="0">
                <a:cs typeface="Arial"/>
              </a:rPr>
              <a:t>Websites doing not such a good job:</a:t>
            </a:r>
          </a:p>
          <a:p>
            <a:r>
              <a:rPr lang="en-US" sz="2400" dirty="0">
                <a:hlinkClick r:id="rId7"/>
              </a:rPr>
              <a:t>https://www.idt-inc.com/</a:t>
            </a:r>
            <a:endParaRPr lang="en-US" sz="2400">
              <a:cs typeface="Arial" panose="020B0604020202020204"/>
            </a:endParaRPr>
          </a:p>
          <a:p>
            <a:r>
              <a:rPr lang="en-US" sz="2400" dirty="0">
                <a:hlinkClick r:id="rId8"/>
              </a:rPr>
              <a:t>https://netraone.com/</a:t>
            </a:r>
            <a:endParaRPr lang="en-US" sz="2400">
              <a:cs typeface="Arial" panose="020B0604020202020204"/>
            </a:endParaRPr>
          </a:p>
          <a:p>
            <a:endParaRPr lang="en-US" sz="2400">
              <a:latin typeface="Arial"/>
              <a:cs typeface="Arial"/>
            </a:endParaRPr>
          </a:p>
          <a:p>
            <a:endParaRPr lang="en-US" sz="2400">
              <a:latin typeface="Arial"/>
              <a:cs typeface="Arial"/>
            </a:endParaRPr>
          </a:p>
          <a:p>
            <a:endParaRPr lang="en-US" sz="2400">
              <a:latin typeface="Arial"/>
              <a:cs typeface="Arial"/>
            </a:endParaRPr>
          </a:p>
          <a:p>
            <a:pPr marL="1257300" lvl="1" indent="-342900">
              <a:buFont typeface="Arial" panose="020B0604020202020204" pitchFamily="34" charset="0"/>
              <a:buChar char="•"/>
            </a:pPr>
            <a:endParaRPr lang="en-US" sz="2400">
              <a:latin typeface="Arial"/>
              <a:cs typeface="Arial"/>
            </a:endParaRPr>
          </a:p>
          <a:p>
            <a:pPr marL="914400" lvl="1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1" indent="-342900">
              <a:buFont typeface="Arial" panose="020B0604020202020204" pitchFamily="34" charset="0"/>
              <a:buChar char="•"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089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asic Slide">
  <a:themeElements>
    <a:clrScheme name="Custom 6">
      <a:dk1>
        <a:srgbClr val="191D20"/>
      </a:dk1>
      <a:lt1>
        <a:srgbClr val="FFFFFF"/>
      </a:lt1>
      <a:dk2>
        <a:srgbClr val="252E86"/>
      </a:dk2>
      <a:lt2>
        <a:srgbClr val="D5D5D5"/>
      </a:lt2>
      <a:accent1>
        <a:srgbClr val="2D3185"/>
      </a:accent1>
      <a:accent2>
        <a:srgbClr val="15A396"/>
      </a:accent2>
      <a:accent3>
        <a:srgbClr val="00BCD4"/>
      </a:accent3>
      <a:accent4>
        <a:srgbClr val="EE483E"/>
      </a:accent4>
      <a:accent5>
        <a:srgbClr val="FEC014"/>
      </a:accent5>
      <a:accent6>
        <a:srgbClr val="EAEAEA"/>
      </a:accent6>
      <a:hlink>
        <a:srgbClr val="06BCD4"/>
      </a:hlink>
      <a:folHlink>
        <a:srgbClr val="252E8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426AF26E75514880D2E9AA5CD8D5FD" ma:contentTypeVersion="12" ma:contentTypeDescription="Create a new document." ma:contentTypeScope="" ma:versionID="f01ff0b8a239de5f88c8f9c8fd230917">
  <xsd:schema xmlns:xsd="http://www.w3.org/2001/XMLSchema" xmlns:xs="http://www.w3.org/2001/XMLSchema" xmlns:p="http://schemas.microsoft.com/office/2006/metadata/properties" xmlns:ns2="5d21ecf2-4295-401f-9344-34fc6e05b3bd" xmlns:ns3="57004afb-a952-4cf8-9586-a81d7af9f012" targetNamespace="http://schemas.microsoft.com/office/2006/metadata/properties" ma:root="true" ma:fieldsID="807aef99dc3849b3aabe37919c3b92af" ns2:_="" ns3:_="">
    <xsd:import namespace="5d21ecf2-4295-401f-9344-34fc6e05b3bd"/>
    <xsd:import namespace="57004afb-a952-4cf8-9586-a81d7af9f0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1ecf2-4295-401f-9344-34fc6e05b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004afb-a952-4cf8-9586-a81d7af9f01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C48C16-B558-40D2-B7C7-501DF54C89AF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7004afb-a952-4cf8-9586-a81d7af9f012"/>
    <ds:schemaRef ds:uri="http://purl.org/dc/elements/1.1/"/>
    <ds:schemaRef ds:uri="5d21ecf2-4295-401f-9344-34fc6e05b3bd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EDF0C8B-45C6-4E78-85DB-3FB920981A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21ecf2-4295-401f-9344-34fc6e05b3bd"/>
    <ds:schemaRef ds:uri="57004afb-a952-4cf8-9586-a81d7af9f0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3FC506-1338-4CB1-810A-073A773146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968</Words>
  <Application>Microsoft Office PowerPoint</Application>
  <PresentationFormat>Custom</PresentationFormat>
  <Paragraphs>84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Proxima Nova</vt:lpstr>
      <vt:lpstr>Wingdings</vt:lpstr>
      <vt:lpstr>Basic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Ryan-Lenovo</dc:creator>
  <cp:lastModifiedBy>Sarah Ottey</cp:lastModifiedBy>
  <cp:revision>17</cp:revision>
  <dcterms:modified xsi:type="dcterms:W3CDTF">2021-01-25T19:50:48Z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0x0101006C426AF26E75514880D2E9AA5CD8D5FD</vt:lpwstr>
  </property>
</Properties>
</file>