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6"/>
  </p:notesMasterIdLst>
  <p:sldIdLst>
    <p:sldId id="354" r:id="rId5"/>
    <p:sldId id="388" r:id="rId6"/>
    <p:sldId id="369" r:id="rId7"/>
    <p:sldId id="405" r:id="rId8"/>
    <p:sldId id="426" r:id="rId9"/>
    <p:sldId id="416" r:id="rId10"/>
    <p:sldId id="420" r:id="rId11"/>
    <p:sldId id="425" r:id="rId12"/>
    <p:sldId id="424" r:id="rId13"/>
    <p:sldId id="423" r:id="rId14"/>
    <p:sldId id="419" r:id="rId15"/>
    <p:sldId id="428" r:id="rId16"/>
    <p:sldId id="617" r:id="rId17"/>
    <p:sldId id="618" r:id="rId18"/>
    <p:sldId id="619" r:id="rId19"/>
    <p:sldId id="620" r:id="rId20"/>
    <p:sldId id="621" r:id="rId21"/>
    <p:sldId id="622" r:id="rId22"/>
    <p:sldId id="623" r:id="rId23"/>
    <p:sldId id="624" r:id="rId24"/>
    <p:sldId id="360" r:id="rId25"/>
  </p:sldIdLst>
  <p:sldSz cx="24387175" cy="13716000"/>
  <p:notesSz cx="7077075" cy="9363075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EACC2D24-570D-3746-BA99-312DF254E2F1}">
          <p14:sldIdLst>
            <p14:sldId id="354"/>
            <p14:sldId id="388"/>
            <p14:sldId id="369"/>
            <p14:sldId id="405"/>
            <p14:sldId id="426"/>
            <p14:sldId id="416"/>
            <p14:sldId id="420"/>
            <p14:sldId id="425"/>
            <p14:sldId id="424"/>
            <p14:sldId id="423"/>
            <p14:sldId id="419"/>
            <p14:sldId id="428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3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A88"/>
    <a:srgbClr val="2E3639"/>
    <a:srgbClr val="FEC013"/>
    <a:srgbClr val="10A496"/>
    <a:srgbClr val="ED493F"/>
    <a:srgbClr val="06BCD4"/>
    <a:srgbClr val="000000"/>
    <a:srgbClr val="4A86E8"/>
    <a:srgbClr val="63A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3CA2C-791F-4E0D-BB82-6BD084A5029D}" v="16" dt="2022-05-26T19:43:55.837"/>
    <p1510:client id="{9EF30A27-3009-444F-AE11-AB0D88E566A0}" v="1" dt="2022-05-26T19:44:32.905"/>
    <p1510:client id="{A33FA2D2-D6F2-4856-8705-8D57ADBBAA29}" v="5" dt="2022-05-26T20:07:01.341"/>
    <p1510:client id="{BE916BDA-FAE8-DF08-37A6-55167ED43B7D}" v="40" dt="2022-05-26T19:58:16.708"/>
    <p1510:client id="{D679E766-BE0F-48ED-9625-5E0B4373E93F}" v="5" dt="2022-05-26T19:41:11.844"/>
    <p1510:client id="{EB4F07DA-CBC0-45E5-915A-85C9EB2EFB1B}" v="56" dt="2022-05-26T19:46:31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7103D-100E-2342-AE92-D8E3FB98EAEC}" type="doc">
      <dgm:prSet loTypeId="urn:microsoft.com/office/officeart/2005/8/layout/list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09D06B8-7272-CD4E-9BD4-3362BBD2113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b="1"/>
            <a:t>HARVEST PHASE</a:t>
          </a:r>
        </a:p>
      </dgm:t>
    </dgm:pt>
    <dgm:pt modelId="{E32AD186-998F-4245-9E95-BC8F7769F1B2}" type="parTrans" cxnId="{75ECE265-3392-9B47-8178-D7506E29F2BA}">
      <dgm:prSet/>
      <dgm:spPr/>
      <dgm:t>
        <a:bodyPr/>
        <a:lstStyle/>
        <a:p>
          <a:endParaRPr lang="en-US"/>
        </a:p>
      </dgm:t>
    </dgm:pt>
    <dgm:pt modelId="{D468DC02-CCEB-A84B-A2F3-0B58DEF97C3E}" type="sibTrans" cxnId="{75ECE265-3392-9B47-8178-D7506E29F2BA}">
      <dgm:prSet/>
      <dgm:spPr/>
      <dgm:t>
        <a:bodyPr/>
        <a:lstStyle/>
        <a:p>
          <a:endParaRPr lang="en-US"/>
        </a:p>
      </dgm:t>
    </dgm:pt>
    <dgm:pt modelId="{B460F310-B518-384F-A620-09BE5DB61C1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b="1">
              <a:latin typeface="Arial" panose="020B0604020202020204"/>
            </a:rPr>
            <a:t>USABILITY</a:t>
          </a:r>
          <a:endParaRPr lang="en-US" sz="3200" b="1"/>
        </a:p>
      </dgm:t>
    </dgm:pt>
    <dgm:pt modelId="{C2CE19B4-3BE3-BB4A-8123-0A25DDA1C97B}" type="parTrans" cxnId="{CFA5D2A3-8F32-2C48-A9E7-27E4A35206C7}">
      <dgm:prSet/>
      <dgm:spPr/>
      <dgm:t>
        <a:bodyPr/>
        <a:lstStyle/>
        <a:p>
          <a:endParaRPr lang="en-US"/>
        </a:p>
      </dgm:t>
    </dgm:pt>
    <dgm:pt modelId="{E84A8243-02CF-F548-955E-410869DC9CE5}" type="sibTrans" cxnId="{CFA5D2A3-8F32-2C48-A9E7-27E4A35206C7}">
      <dgm:prSet/>
      <dgm:spPr/>
      <dgm:t>
        <a:bodyPr/>
        <a:lstStyle/>
        <a:p>
          <a:endParaRPr lang="en-US"/>
        </a:p>
      </dgm:t>
    </dgm:pt>
    <dgm:pt modelId="{9C3B19C3-F79E-C24C-9C64-8FB2FA23264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b="1"/>
            <a:t>CONVERSION RATE OPTIMIZATION (CRO)</a:t>
          </a:r>
        </a:p>
      </dgm:t>
    </dgm:pt>
    <dgm:pt modelId="{02774182-9450-384C-838D-5263EA66DE94}" type="parTrans" cxnId="{8F8E4CC7-B812-9A4C-9D05-7CB78841A9F2}">
      <dgm:prSet/>
      <dgm:spPr/>
      <dgm:t>
        <a:bodyPr/>
        <a:lstStyle/>
        <a:p>
          <a:endParaRPr lang="en-US"/>
        </a:p>
      </dgm:t>
    </dgm:pt>
    <dgm:pt modelId="{B31FD6E0-AD39-8F4A-99A0-5A7F94F2F7A2}" type="sibTrans" cxnId="{8F8E4CC7-B812-9A4C-9D05-7CB78841A9F2}">
      <dgm:prSet/>
      <dgm:spPr/>
      <dgm:t>
        <a:bodyPr/>
        <a:lstStyle/>
        <a:p>
          <a:endParaRPr lang="en-US"/>
        </a:p>
      </dgm:t>
    </dgm:pt>
    <dgm:pt modelId="{4FD6C67E-000C-474A-BCB8-3C1E78B4FA2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b="1"/>
            <a:t>SEARCH ENGINE OPTIMIZATION (SEO)</a:t>
          </a:r>
        </a:p>
      </dgm:t>
    </dgm:pt>
    <dgm:pt modelId="{8B89322E-AC82-5B45-A51A-8871D330448F}" type="parTrans" cxnId="{77789478-70A3-E04C-A0B3-DC143EA61BD6}">
      <dgm:prSet/>
      <dgm:spPr/>
      <dgm:t>
        <a:bodyPr/>
        <a:lstStyle/>
        <a:p>
          <a:endParaRPr lang="en-US"/>
        </a:p>
      </dgm:t>
    </dgm:pt>
    <dgm:pt modelId="{04FBB658-EDAC-6E49-BD84-FE86717504FD}" type="sibTrans" cxnId="{77789478-70A3-E04C-A0B3-DC143EA61BD6}">
      <dgm:prSet/>
      <dgm:spPr/>
      <dgm:t>
        <a:bodyPr/>
        <a:lstStyle/>
        <a:p>
          <a:endParaRPr lang="en-US"/>
        </a:p>
      </dgm:t>
    </dgm:pt>
    <dgm:pt modelId="{31A812CC-F187-8449-8E7D-6D103A1B5DA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b="1"/>
            <a:t>ASSETS / CONTENT</a:t>
          </a:r>
        </a:p>
      </dgm:t>
    </dgm:pt>
    <dgm:pt modelId="{17B98C37-E971-5445-97B3-555F6FE21C6C}" type="parTrans" cxnId="{0AA8E671-9DBA-EE4C-A9FB-334B3874378E}">
      <dgm:prSet/>
      <dgm:spPr/>
      <dgm:t>
        <a:bodyPr/>
        <a:lstStyle/>
        <a:p>
          <a:endParaRPr lang="en-US"/>
        </a:p>
      </dgm:t>
    </dgm:pt>
    <dgm:pt modelId="{53E9E88E-8B59-774F-9A34-5BF863146077}" type="sibTrans" cxnId="{0AA8E671-9DBA-EE4C-A9FB-334B3874378E}">
      <dgm:prSet/>
      <dgm:spPr/>
      <dgm:t>
        <a:bodyPr/>
        <a:lstStyle/>
        <a:p>
          <a:endParaRPr lang="en-US"/>
        </a:p>
      </dgm:t>
    </dgm:pt>
    <dgm:pt modelId="{CE841AC3-6EE5-0448-9D55-A11AA5FDEFD8}" type="pres">
      <dgm:prSet presAssocID="{E6D7103D-100E-2342-AE92-D8E3FB98EAEC}" presName="linear" presStyleCnt="0">
        <dgm:presLayoutVars>
          <dgm:dir/>
          <dgm:animLvl val="lvl"/>
          <dgm:resizeHandles val="exact"/>
        </dgm:presLayoutVars>
      </dgm:prSet>
      <dgm:spPr/>
    </dgm:pt>
    <dgm:pt modelId="{0AF3ACF4-9662-AE41-AE73-6217707C2DB2}" type="pres">
      <dgm:prSet presAssocID="{909D06B8-7272-CD4E-9BD4-3362BBD2113E}" presName="parentLin" presStyleCnt="0"/>
      <dgm:spPr/>
    </dgm:pt>
    <dgm:pt modelId="{76158A4B-CAC6-7144-AAC6-E5E0A9A23C4E}" type="pres">
      <dgm:prSet presAssocID="{909D06B8-7272-CD4E-9BD4-3362BBD2113E}" presName="parentLeftMargin" presStyleLbl="node1" presStyleIdx="0" presStyleCnt="5"/>
      <dgm:spPr/>
    </dgm:pt>
    <dgm:pt modelId="{48771522-5A86-914C-BC49-9902607E302A}" type="pres">
      <dgm:prSet presAssocID="{909D06B8-7272-CD4E-9BD4-3362BBD2113E}" presName="parentText" presStyleLbl="node1" presStyleIdx="0" presStyleCnt="5" custScaleX="44097">
        <dgm:presLayoutVars>
          <dgm:chMax val="0"/>
          <dgm:bulletEnabled val="1"/>
        </dgm:presLayoutVars>
      </dgm:prSet>
      <dgm:spPr/>
    </dgm:pt>
    <dgm:pt modelId="{CDEC5EBF-0EDA-8A42-ABF5-DA883C2557C6}" type="pres">
      <dgm:prSet presAssocID="{909D06B8-7272-CD4E-9BD4-3362BBD2113E}" presName="negativeSpace" presStyleCnt="0"/>
      <dgm:spPr/>
    </dgm:pt>
    <dgm:pt modelId="{62F2845A-2259-1245-8DA6-4531C614B30A}" type="pres">
      <dgm:prSet presAssocID="{909D06B8-7272-CD4E-9BD4-3362BBD2113E}" presName="childText" presStyleLbl="conFgAcc1" presStyleIdx="0" presStyleCnt="5">
        <dgm:presLayoutVars>
          <dgm:bulletEnabled val="1"/>
        </dgm:presLayoutVars>
      </dgm:prSet>
      <dgm:spPr/>
    </dgm:pt>
    <dgm:pt modelId="{711C5AA1-B96C-6748-A990-5E8422FDFF9B}" type="pres">
      <dgm:prSet presAssocID="{D468DC02-CCEB-A84B-A2F3-0B58DEF97C3E}" presName="spaceBetweenRectangles" presStyleCnt="0"/>
      <dgm:spPr/>
    </dgm:pt>
    <dgm:pt modelId="{1B364E69-64A3-2C44-A211-63BDC20CF8B1}" type="pres">
      <dgm:prSet presAssocID="{B460F310-B518-384F-A620-09BE5DB61C1A}" presName="parentLin" presStyleCnt="0"/>
      <dgm:spPr/>
    </dgm:pt>
    <dgm:pt modelId="{D8917700-F002-3141-8F16-46AABFED7A33}" type="pres">
      <dgm:prSet presAssocID="{B460F310-B518-384F-A620-09BE5DB61C1A}" presName="parentLeftMargin" presStyleLbl="node1" presStyleIdx="0" presStyleCnt="5"/>
      <dgm:spPr/>
    </dgm:pt>
    <dgm:pt modelId="{D99E2ABD-1CDB-7B4E-9D7F-CBDE55B58B35}" type="pres">
      <dgm:prSet presAssocID="{B460F310-B518-384F-A620-09BE5DB61C1A}" presName="parentText" presStyleLbl="node1" presStyleIdx="1" presStyleCnt="5" custScaleX="44097">
        <dgm:presLayoutVars>
          <dgm:chMax val="0"/>
          <dgm:bulletEnabled val="1"/>
        </dgm:presLayoutVars>
      </dgm:prSet>
      <dgm:spPr/>
    </dgm:pt>
    <dgm:pt modelId="{DE5C743E-4CED-4A40-8B32-D2951B8C96FD}" type="pres">
      <dgm:prSet presAssocID="{B460F310-B518-384F-A620-09BE5DB61C1A}" presName="negativeSpace" presStyleCnt="0"/>
      <dgm:spPr/>
    </dgm:pt>
    <dgm:pt modelId="{59946ED8-8CD1-C145-B6FC-9E40502DA980}" type="pres">
      <dgm:prSet presAssocID="{B460F310-B518-384F-A620-09BE5DB61C1A}" presName="childText" presStyleLbl="conFgAcc1" presStyleIdx="1" presStyleCnt="5">
        <dgm:presLayoutVars>
          <dgm:bulletEnabled val="1"/>
        </dgm:presLayoutVars>
      </dgm:prSet>
      <dgm:spPr/>
    </dgm:pt>
    <dgm:pt modelId="{9E6AE83C-2E69-1B40-845C-B4BC0042A755}" type="pres">
      <dgm:prSet presAssocID="{E84A8243-02CF-F548-955E-410869DC9CE5}" presName="spaceBetweenRectangles" presStyleCnt="0"/>
      <dgm:spPr/>
    </dgm:pt>
    <dgm:pt modelId="{B89AFBA9-DD09-5A48-8A12-92E620C3014C}" type="pres">
      <dgm:prSet presAssocID="{9C3B19C3-F79E-C24C-9C64-8FB2FA23264F}" presName="parentLin" presStyleCnt="0"/>
      <dgm:spPr/>
    </dgm:pt>
    <dgm:pt modelId="{78FA2B55-8CBE-C944-A2ED-772749792955}" type="pres">
      <dgm:prSet presAssocID="{9C3B19C3-F79E-C24C-9C64-8FB2FA23264F}" presName="parentLeftMargin" presStyleLbl="node1" presStyleIdx="1" presStyleCnt="5"/>
      <dgm:spPr/>
    </dgm:pt>
    <dgm:pt modelId="{991D6930-A550-AB40-89B7-34A0A1A49B41}" type="pres">
      <dgm:prSet presAssocID="{9C3B19C3-F79E-C24C-9C64-8FB2FA23264F}" presName="parentText" presStyleLbl="node1" presStyleIdx="2" presStyleCnt="5" custScaleX="44097">
        <dgm:presLayoutVars>
          <dgm:chMax val="0"/>
          <dgm:bulletEnabled val="1"/>
        </dgm:presLayoutVars>
      </dgm:prSet>
      <dgm:spPr/>
    </dgm:pt>
    <dgm:pt modelId="{C4F66DE8-3434-8C40-8214-74D5536B0F56}" type="pres">
      <dgm:prSet presAssocID="{9C3B19C3-F79E-C24C-9C64-8FB2FA23264F}" presName="negativeSpace" presStyleCnt="0"/>
      <dgm:spPr/>
    </dgm:pt>
    <dgm:pt modelId="{2B43DC02-6685-5A4F-B887-A21421000714}" type="pres">
      <dgm:prSet presAssocID="{9C3B19C3-F79E-C24C-9C64-8FB2FA23264F}" presName="childText" presStyleLbl="conFgAcc1" presStyleIdx="2" presStyleCnt="5">
        <dgm:presLayoutVars>
          <dgm:bulletEnabled val="1"/>
        </dgm:presLayoutVars>
      </dgm:prSet>
      <dgm:spPr/>
    </dgm:pt>
    <dgm:pt modelId="{DD26C61E-7510-0F49-B399-B3BA1080F176}" type="pres">
      <dgm:prSet presAssocID="{B31FD6E0-AD39-8F4A-99A0-5A7F94F2F7A2}" presName="spaceBetweenRectangles" presStyleCnt="0"/>
      <dgm:spPr/>
    </dgm:pt>
    <dgm:pt modelId="{99076225-EAC8-E54A-B82E-01A19D93A9AA}" type="pres">
      <dgm:prSet presAssocID="{4FD6C67E-000C-474A-BCB8-3C1E78B4FA23}" presName="parentLin" presStyleCnt="0"/>
      <dgm:spPr/>
    </dgm:pt>
    <dgm:pt modelId="{6CC782D2-605C-E641-95AE-A08A7F477F16}" type="pres">
      <dgm:prSet presAssocID="{4FD6C67E-000C-474A-BCB8-3C1E78B4FA23}" presName="parentLeftMargin" presStyleLbl="node1" presStyleIdx="2" presStyleCnt="5"/>
      <dgm:spPr/>
    </dgm:pt>
    <dgm:pt modelId="{CA2173EE-13F2-F046-ABF5-A3B56087DF57}" type="pres">
      <dgm:prSet presAssocID="{4FD6C67E-000C-474A-BCB8-3C1E78B4FA23}" presName="parentText" presStyleLbl="node1" presStyleIdx="3" presStyleCnt="5" custScaleX="44097">
        <dgm:presLayoutVars>
          <dgm:chMax val="0"/>
          <dgm:bulletEnabled val="1"/>
        </dgm:presLayoutVars>
      </dgm:prSet>
      <dgm:spPr/>
    </dgm:pt>
    <dgm:pt modelId="{4490819A-33CF-C64A-800C-F0AD8C6215C9}" type="pres">
      <dgm:prSet presAssocID="{4FD6C67E-000C-474A-BCB8-3C1E78B4FA23}" presName="negativeSpace" presStyleCnt="0"/>
      <dgm:spPr/>
    </dgm:pt>
    <dgm:pt modelId="{36717962-A43B-CE49-9BD0-D6333B254777}" type="pres">
      <dgm:prSet presAssocID="{4FD6C67E-000C-474A-BCB8-3C1E78B4FA23}" presName="childText" presStyleLbl="conFgAcc1" presStyleIdx="3" presStyleCnt="5">
        <dgm:presLayoutVars>
          <dgm:bulletEnabled val="1"/>
        </dgm:presLayoutVars>
      </dgm:prSet>
      <dgm:spPr/>
    </dgm:pt>
    <dgm:pt modelId="{B2000CDD-1768-F843-B3D1-29EEB870ADA9}" type="pres">
      <dgm:prSet presAssocID="{04FBB658-EDAC-6E49-BD84-FE86717504FD}" presName="spaceBetweenRectangles" presStyleCnt="0"/>
      <dgm:spPr/>
    </dgm:pt>
    <dgm:pt modelId="{7C8BB4CE-B70E-464A-88A7-A5A8BA5F9E77}" type="pres">
      <dgm:prSet presAssocID="{31A812CC-F187-8449-8E7D-6D103A1B5DA6}" presName="parentLin" presStyleCnt="0"/>
      <dgm:spPr/>
    </dgm:pt>
    <dgm:pt modelId="{29230766-6A65-4745-9F39-966ADBD78234}" type="pres">
      <dgm:prSet presAssocID="{31A812CC-F187-8449-8E7D-6D103A1B5DA6}" presName="parentLeftMargin" presStyleLbl="node1" presStyleIdx="3" presStyleCnt="5"/>
      <dgm:spPr/>
    </dgm:pt>
    <dgm:pt modelId="{27EA2F59-2DCA-2B41-84C7-4622CDE98BA8}" type="pres">
      <dgm:prSet presAssocID="{31A812CC-F187-8449-8E7D-6D103A1B5DA6}" presName="parentText" presStyleLbl="node1" presStyleIdx="4" presStyleCnt="5" custScaleX="44097">
        <dgm:presLayoutVars>
          <dgm:chMax val="0"/>
          <dgm:bulletEnabled val="1"/>
        </dgm:presLayoutVars>
      </dgm:prSet>
      <dgm:spPr/>
    </dgm:pt>
    <dgm:pt modelId="{435481EE-AAD6-8F4A-B56C-D44798A8092E}" type="pres">
      <dgm:prSet presAssocID="{31A812CC-F187-8449-8E7D-6D103A1B5DA6}" presName="negativeSpace" presStyleCnt="0"/>
      <dgm:spPr/>
    </dgm:pt>
    <dgm:pt modelId="{5B1591D4-5C1D-D344-AB29-37971AB54F20}" type="pres">
      <dgm:prSet presAssocID="{31A812CC-F187-8449-8E7D-6D103A1B5DA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8368111-BB20-D648-A68F-6B17AF4AC51A}" type="presOf" srcId="{909D06B8-7272-CD4E-9BD4-3362BBD2113E}" destId="{48771522-5A86-914C-BC49-9902607E302A}" srcOrd="1" destOrd="0" presId="urn:microsoft.com/office/officeart/2005/8/layout/list1"/>
    <dgm:cxn modelId="{6022CC37-5E67-A445-825D-31D9EBE0DB35}" type="presOf" srcId="{31A812CC-F187-8449-8E7D-6D103A1B5DA6}" destId="{27EA2F59-2DCA-2B41-84C7-4622CDE98BA8}" srcOrd="1" destOrd="0" presId="urn:microsoft.com/office/officeart/2005/8/layout/list1"/>
    <dgm:cxn modelId="{75ECE265-3392-9B47-8178-D7506E29F2BA}" srcId="{E6D7103D-100E-2342-AE92-D8E3FB98EAEC}" destId="{909D06B8-7272-CD4E-9BD4-3362BBD2113E}" srcOrd="0" destOrd="0" parTransId="{E32AD186-998F-4245-9E95-BC8F7769F1B2}" sibTransId="{D468DC02-CCEB-A84B-A2F3-0B58DEF97C3E}"/>
    <dgm:cxn modelId="{AABFB54C-5A1A-094B-A45E-99595E6AFB2E}" type="presOf" srcId="{4FD6C67E-000C-474A-BCB8-3C1E78B4FA23}" destId="{6CC782D2-605C-E641-95AE-A08A7F477F16}" srcOrd="0" destOrd="0" presId="urn:microsoft.com/office/officeart/2005/8/layout/list1"/>
    <dgm:cxn modelId="{0AA8E671-9DBA-EE4C-A9FB-334B3874378E}" srcId="{E6D7103D-100E-2342-AE92-D8E3FB98EAEC}" destId="{31A812CC-F187-8449-8E7D-6D103A1B5DA6}" srcOrd="4" destOrd="0" parTransId="{17B98C37-E971-5445-97B3-555F6FE21C6C}" sibTransId="{53E9E88E-8B59-774F-9A34-5BF863146077}"/>
    <dgm:cxn modelId="{290FCB54-E2A4-0146-BB63-F91D451A0C6B}" type="presOf" srcId="{909D06B8-7272-CD4E-9BD4-3362BBD2113E}" destId="{76158A4B-CAC6-7144-AAC6-E5E0A9A23C4E}" srcOrd="0" destOrd="0" presId="urn:microsoft.com/office/officeart/2005/8/layout/list1"/>
    <dgm:cxn modelId="{77789478-70A3-E04C-A0B3-DC143EA61BD6}" srcId="{E6D7103D-100E-2342-AE92-D8E3FB98EAEC}" destId="{4FD6C67E-000C-474A-BCB8-3C1E78B4FA23}" srcOrd="3" destOrd="0" parTransId="{8B89322E-AC82-5B45-A51A-8871D330448F}" sibTransId="{04FBB658-EDAC-6E49-BD84-FE86717504FD}"/>
    <dgm:cxn modelId="{258F9379-307E-174D-A8F5-1EFC61D9D7BD}" type="presOf" srcId="{B460F310-B518-384F-A620-09BE5DB61C1A}" destId="{D99E2ABD-1CDB-7B4E-9D7F-CBDE55B58B35}" srcOrd="1" destOrd="0" presId="urn:microsoft.com/office/officeart/2005/8/layout/list1"/>
    <dgm:cxn modelId="{CFA5D2A3-8F32-2C48-A9E7-27E4A35206C7}" srcId="{E6D7103D-100E-2342-AE92-D8E3FB98EAEC}" destId="{B460F310-B518-384F-A620-09BE5DB61C1A}" srcOrd="1" destOrd="0" parTransId="{C2CE19B4-3BE3-BB4A-8123-0A25DDA1C97B}" sibTransId="{E84A8243-02CF-F548-955E-410869DC9CE5}"/>
    <dgm:cxn modelId="{E8B8AFAC-F90C-0D48-AC56-322BE6E2A7EA}" type="presOf" srcId="{9C3B19C3-F79E-C24C-9C64-8FB2FA23264F}" destId="{78FA2B55-8CBE-C944-A2ED-772749792955}" srcOrd="0" destOrd="0" presId="urn:microsoft.com/office/officeart/2005/8/layout/list1"/>
    <dgm:cxn modelId="{3D4956BB-E604-DA47-B18F-1895F24EBA3D}" type="presOf" srcId="{4FD6C67E-000C-474A-BCB8-3C1E78B4FA23}" destId="{CA2173EE-13F2-F046-ABF5-A3B56087DF57}" srcOrd="1" destOrd="0" presId="urn:microsoft.com/office/officeart/2005/8/layout/list1"/>
    <dgm:cxn modelId="{8F8E4CC7-B812-9A4C-9D05-7CB78841A9F2}" srcId="{E6D7103D-100E-2342-AE92-D8E3FB98EAEC}" destId="{9C3B19C3-F79E-C24C-9C64-8FB2FA23264F}" srcOrd="2" destOrd="0" parTransId="{02774182-9450-384C-838D-5263EA66DE94}" sibTransId="{B31FD6E0-AD39-8F4A-99A0-5A7F94F2F7A2}"/>
    <dgm:cxn modelId="{FB55CCD5-2038-0540-9F4D-8612A6ADEA52}" type="presOf" srcId="{B460F310-B518-384F-A620-09BE5DB61C1A}" destId="{D8917700-F002-3141-8F16-46AABFED7A33}" srcOrd="0" destOrd="0" presId="urn:microsoft.com/office/officeart/2005/8/layout/list1"/>
    <dgm:cxn modelId="{E0BEE1DB-EAA7-804F-83D2-E51B5EAC4D2D}" type="presOf" srcId="{9C3B19C3-F79E-C24C-9C64-8FB2FA23264F}" destId="{991D6930-A550-AB40-89B7-34A0A1A49B41}" srcOrd="1" destOrd="0" presId="urn:microsoft.com/office/officeart/2005/8/layout/list1"/>
    <dgm:cxn modelId="{A92301EB-8870-0B42-AF6B-19981A795AD2}" type="presOf" srcId="{E6D7103D-100E-2342-AE92-D8E3FB98EAEC}" destId="{CE841AC3-6EE5-0448-9D55-A11AA5FDEFD8}" srcOrd="0" destOrd="0" presId="urn:microsoft.com/office/officeart/2005/8/layout/list1"/>
    <dgm:cxn modelId="{B6DDF3F9-1443-1142-8098-6A1F87761B71}" type="presOf" srcId="{31A812CC-F187-8449-8E7D-6D103A1B5DA6}" destId="{29230766-6A65-4745-9F39-966ADBD78234}" srcOrd="0" destOrd="0" presId="urn:microsoft.com/office/officeart/2005/8/layout/list1"/>
    <dgm:cxn modelId="{096EA9CB-7E70-5D4F-8D31-2E277299410C}" type="presParOf" srcId="{CE841AC3-6EE5-0448-9D55-A11AA5FDEFD8}" destId="{0AF3ACF4-9662-AE41-AE73-6217707C2DB2}" srcOrd="0" destOrd="0" presId="urn:microsoft.com/office/officeart/2005/8/layout/list1"/>
    <dgm:cxn modelId="{3A044DCF-BB21-7841-8BD2-B25D42239D0C}" type="presParOf" srcId="{0AF3ACF4-9662-AE41-AE73-6217707C2DB2}" destId="{76158A4B-CAC6-7144-AAC6-E5E0A9A23C4E}" srcOrd="0" destOrd="0" presId="urn:microsoft.com/office/officeart/2005/8/layout/list1"/>
    <dgm:cxn modelId="{EBE5F2B2-DDF8-5240-8189-ED5E9AB7DB17}" type="presParOf" srcId="{0AF3ACF4-9662-AE41-AE73-6217707C2DB2}" destId="{48771522-5A86-914C-BC49-9902607E302A}" srcOrd="1" destOrd="0" presId="urn:microsoft.com/office/officeart/2005/8/layout/list1"/>
    <dgm:cxn modelId="{ADFEF953-1C17-DC43-84FE-E4D6CA3885B3}" type="presParOf" srcId="{CE841AC3-6EE5-0448-9D55-A11AA5FDEFD8}" destId="{CDEC5EBF-0EDA-8A42-ABF5-DA883C2557C6}" srcOrd="1" destOrd="0" presId="urn:microsoft.com/office/officeart/2005/8/layout/list1"/>
    <dgm:cxn modelId="{C8832D38-D8DD-D74D-815C-9E0D6B6DBD14}" type="presParOf" srcId="{CE841AC3-6EE5-0448-9D55-A11AA5FDEFD8}" destId="{62F2845A-2259-1245-8DA6-4531C614B30A}" srcOrd="2" destOrd="0" presId="urn:microsoft.com/office/officeart/2005/8/layout/list1"/>
    <dgm:cxn modelId="{D304E43A-1DD0-384A-856B-A5F32BCB58D8}" type="presParOf" srcId="{CE841AC3-6EE5-0448-9D55-A11AA5FDEFD8}" destId="{711C5AA1-B96C-6748-A990-5E8422FDFF9B}" srcOrd="3" destOrd="0" presId="urn:microsoft.com/office/officeart/2005/8/layout/list1"/>
    <dgm:cxn modelId="{0CF279DA-FF17-954F-803D-754A1DC0D550}" type="presParOf" srcId="{CE841AC3-6EE5-0448-9D55-A11AA5FDEFD8}" destId="{1B364E69-64A3-2C44-A211-63BDC20CF8B1}" srcOrd="4" destOrd="0" presId="urn:microsoft.com/office/officeart/2005/8/layout/list1"/>
    <dgm:cxn modelId="{F8F4F965-470E-194C-8F78-4309ACD56AD6}" type="presParOf" srcId="{1B364E69-64A3-2C44-A211-63BDC20CF8B1}" destId="{D8917700-F002-3141-8F16-46AABFED7A33}" srcOrd="0" destOrd="0" presId="urn:microsoft.com/office/officeart/2005/8/layout/list1"/>
    <dgm:cxn modelId="{147010CE-D768-2847-91A4-930F580B491B}" type="presParOf" srcId="{1B364E69-64A3-2C44-A211-63BDC20CF8B1}" destId="{D99E2ABD-1CDB-7B4E-9D7F-CBDE55B58B35}" srcOrd="1" destOrd="0" presId="urn:microsoft.com/office/officeart/2005/8/layout/list1"/>
    <dgm:cxn modelId="{AF3E6137-0F46-E749-B542-7981E5DABE60}" type="presParOf" srcId="{CE841AC3-6EE5-0448-9D55-A11AA5FDEFD8}" destId="{DE5C743E-4CED-4A40-8B32-D2951B8C96FD}" srcOrd="5" destOrd="0" presId="urn:microsoft.com/office/officeart/2005/8/layout/list1"/>
    <dgm:cxn modelId="{6C4C0ADB-F7F1-D347-946E-7959ED16C1EB}" type="presParOf" srcId="{CE841AC3-6EE5-0448-9D55-A11AA5FDEFD8}" destId="{59946ED8-8CD1-C145-B6FC-9E40502DA980}" srcOrd="6" destOrd="0" presId="urn:microsoft.com/office/officeart/2005/8/layout/list1"/>
    <dgm:cxn modelId="{16BB7C7C-1554-EC4A-8991-EAB82D6794D3}" type="presParOf" srcId="{CE841AC3-6EE5-0448-9D55-A11AA5FDEFD8}" destId="{9E6AE83C-2E69-1B40-845C-B4BC0042A755}" srcOrd="7" destOrd="0" presId="urn:microsoft.com/office/officeart/2005/8/layout/list1"/>
    <dgm:cxn modelId="{F282888F-9F0C-6443-A7D7-7293AB52B398}" type="presParOf" srcId="{CE841AC3-6EE5-0448-9D55-A11AA5FDEFD8}" destId="{B89AFBA9-DD09-5A48-8A12-92E620C3014C}" srcOrd="8" destOrd="0" presId="urn:microsoft.com/office/officeart/2005/8/layout/list1"/>
    <dgm:cxn modelId="{2D9D8D81-C6EE-9840-848B-560CE90DD5C4}" type="presParOf" srcId="{B89AFBA9-DD09-5A48-8A12-92E620C3014C}" destId="{78FA2B55-8CBE-C944-A2ED-772749792955}" srcOrd="0" destOrd="0" presId="urn:microsoft.com/office/officeart/2005/8/layout/list1"/>
    <dgm:cxn modelId="{C77388A2-FFD7-944B-8E33-1DB18BB5F1C8}" type="presParOf" srcId="{B89AFBA9-DD09-5A48-8A12-92E620C3014C}" destId="{991D6930-A550-AB40-89B7-34A0A1A49B41}" srcOrd="1" destOrd="0" presId="urn:microsoft.com/office/officeart/2005/8/layout/list1"/>
    <dgm:cxn modelId="{70751D25-3EB3-ED43-ACFC-E12669DF9B04}" type="presParOf" srcId="{CE841AC3-6EE5-0448-9D55-A11AA5FDEFD8}" destId="{C4F66DE8-3434-8C40-8214-74D5536B0F56}" srcOrd="9" destOrd="0" presId="urn:microsoft.com/office/officeart/2005/8/layout/list1"/>
    <dgm:cxn modelId="{32FA79A7-A764-AE42-A2DD-7474390C58B0}" type="presParOf" srcId="{CE841AC3-6EE5-0448-9D55-A11AA5FDEFD8}" destId="{2B43DC02-6685-5A4F-B887-A21421000714}" srcOrd="10" destOrd="0" presId="urn:microsoft.com/office/officeart/2005/8/layout/list1"/>
    <dgm:cxn modelId="{7E2C1F4B-DBC1-7A48-AE96-12E72C0751B2}" type="presParOf" srcId="{CE841AC3-6EE5-0448-9D55-A11AA5FDEFD8}" destId="{DD26C61E-7510-0F49-B399-B3BA1080F176}" srcOrd="11" destOrd="0" presId="urn:microsoft.com/office/officeart/2005/8/layout/list1"/>
    <dgm:cxn modelId="{7E3985A8-1178-EE40-A600-DC4ABA2E690E}" type="presParOf" srcId="{CE841AC3-6EE5-0448-9D55-A11AA5FDEFD8}" destId="{99076225-EAC8-E54A-B82E-01A19D93A9AA}" srcOrd="12" destOrd="0" presId="urn:microsoft.com/office/officeart/2005/8/layout/list1"/>
    <dgm:cxn modelId="{D79BBF75-7A19-604F-967A-5ED7A1F2736E}" type="presParOf" srcId="{99076225-EAC8-E54A-B82E-01A19D93A9AA}" destId="{6CC782D2-605C-E641-95AE-A08A7F477F16}" srcOrd="0" destOrd="0" presId="urn:microsoft.com/office/officeart/2005/8/layout/list1"/>
    <dgm:cxn modelId="{446DE499-19CC-BF4E-9EEB-70E80C58E3B8}" type="presParOf" srcId="{99076225-EAC8-E54A-B82E-01A19D93A9AA}" destId="{CA2173EE-13F2-F046-ABF5-A3B56087DF57}" srcOrd="1" destOrd="0" presId="urn:microsoft.com/office/officeart/2005/8/layout/list1"/>
    <dgm:cxn modelId="{CBDF19BE-065B-994E-AF7F-D025CCF9FB1F}" type="presParOf" srcId="{CE841AC3-6EE5-0448-9D55-A11AA5FDEFD8}" destId="{4490819A-33CF-C64A-800C-F0AD8C6215C9}" srcOrd="13" destOrd="0" presId="urn:microsoft.com/office/officeart/2005/8/layout/list1"/>
    <dgm:cxn modelId="{0BF75B5A-8348-0341-930F-20359B98E734}" type="presParOf" srcId="{CE841AC3-6EE5-0448-9D55-A11AA5FDEFD8}" destId="{36717962-A43B-CE49-9BD0-D6333B254777}" srcOrd="14" destOrd="0" presId="urn:microsoft.com/office/officeart/2005/8/layout/list1"/>
    <dgm:cxn modelId="{65418BF5-0033-3E4B-97CD-B06F4EB927F0}" type="presParOf" srcId="{CE841AC3-6EE5-0448-9D55-A11AA5FDEFD8}" destId="{B2000CDD-1768-F843-B3D1-29EEB870ADA9}" srcOrd="15" destOrd="0" presId="urn:microsoft.com/office/officeart/2005/8/layout/list1"/>
    <dgm:cxn modelId="{C5E162A7-4097-D647-86B1-AAD679C18414}" type="presParOf" srcId="{CE841AC3-6EE5-0448-9D55-A11AA5FDEFD8}" destId="{7C8BB4CE-B70E-464A-88A7-A5A8BA5F9E77}" srcOrd="16" destOrd="0" presId="urn:microsoft.com/office/officeart/2005/8/layout/list1"/>
    <dgm:cxn modelId="{79035597-58D8-3248-BA5E-E1A9341F4319}" type="presParOf" srcId="{7C8BB4CE-B70E-464A-88A7-A5A8BA5F9E77}" destId="{29230766-6A65-4745-9F39-966ADBD78234}" srcOrd="0" destOrd="0" presId="urn:microsoft.com/office/officeart/2005/8/layout/list1"/>
    <dgm:cxn modelId="{3C1D14D9-EF46-1B44-A890-3FFC349113D6}" type="presParOf" srcId="{7C8BB4CE-B70E-464A-88A7-A5A8BA5F9E77}" destId="{27EA2F59-2DCA-2B41-84C7-4622CDE98BA8}" srcOrd="1" destOrd="0" presId="urn:microsoft.com/office/officeart/2005/8/layout/list1"/>
    <dgm:cxn modelId="{39040616-8A19-D048-BB19-C59127E5B8B0}" type="presParOf" srcId="{CE841AC3-6EE5-0448-9D55-A11AA5FDEFD8}" destId="{435481EE-AAD6-8F4A-B56C-D44798A8092E}" srcOrd="17" destOrd="0" presId="urn:microsoft.com/office/officeart/2005/8/layout/list1"/>
    <dgm:cxn modelId="{AA7FDB9A-87B5-4645-B98D-A30EED3790D2}" type="presParOf" srcId="{CE841AC3-6EE5-0448-9D55-A11AA5FDEFD8}" destId="{5B1591D4-5C1D-D344-AB29-37971AB54F2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30B743-1EDA-7D47-B460-F6346D066239}" type="doc">
      <dgm:prSet loTypeId="urn:microsoft.com/office/officeart/2005/8/layout/process4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9DDCCE95-99DB-F744-AA1B-033A14F42A8B}">
      <dgm:prSet/>
      <dgm:spPr/>
      <dgm:t>
        <a:bodyPr/>
        <a:lstStyle/>
        <a:p>
          <a:r>
            <a:rPr lang="en-US" b="1"/>
            <a:t>Website &amp; Analytics Access</a:t>
          </a:r>
        </a:p>
      </dgm:t>
    </dgm:pt>
    <dgm:pt modelId="{E2460BFC-01CB-4C4A-9EF8-CD4038FF20B3}" type="parTrans" cxnId="{92BD7103-876A-2D4E-A319-A457C4A77828}">
      <dgm:prSet/>
      <dgm:spPr/>
      <dgm:t>
        <a:bodyPr/>
        <a:lstStyle/>
        <a:p>
          <a:endParaRPr lang="en-US" b="1"/>
        </a:p>
      </dgm:t>
    </dgm:pt>
    <dgm:pt modelId="{16E48EB1-2B82-B945-9543-E3AB04081BAF}" type="sibTrans" cxnId="{92BD7103-876A-2D4E-A319-A457C4A77828}">
      <dgm:prSet/>
      <dgm:spPr/>
      <dgm:t>
        <a:bodyPr/>
        <a:lstStyle/>
        <a:p>
          <a:endParaRPr lang="en-US" b="1"/>
        </a:p>
      </dgm:t>
    </dgm:pt>
    <dgm:pt modelId="{6361D3AC-40C4-8B45-8D48-AF9620C9BA9A}">
      <dgm:prSet/>
      <dgm:spPr/>
      <dgm:t>
        <a:bodyPr/>
        <a:lstStyle/>
        <a:p>
          <a:r>
            <a:rPr lang="en-US" b="1"/>
            <a:t>Brand Guidelines &amp; Assets (logo files, etc.)</a:t>
          </a:r>
        </a:p>
      </dgm:t>
    </dgm:pt>
    <dgm:pt modelId="{0AEC9DCD-54A2-DD42-88CD-B85D35E6E428}" type="parTrans" cxnId="{72F54D83-1340-534C-97C3-F7F10120B7E7}">
      <dgm:prSet/>
      <dgm:spPr/>
      <dgm:t>
        <a:bodyPr/>
        <a:lstStyle/>
        <a:p>
          <a:endParaRPr lang="en-US" b="1"/>
        </a:p>
      </dgm:t>
    </dgm:pt>
    <dgm:pt modelId="{F2FB9C7D-D63A-014B-8004-71C51EDC4724}" type="sibTrans" cxnId="{72F54D83-1340-534C-97C3-F7F10120B7E7}">
      <dgm:prSet/>
      <dgm:spPr/>
      <dgm:t>
        <a:bodyPr/>
        <a:lstStyle/>
        <a:p>
          <a:endParaRPr lang="en-US" b="1"/>
        </a:p>
      </dgm:t>
    </dgm:pt>
    <dgm:pt modelId="{348DF1D2-B144-AC4A-822E-12BDF814C223}">
      <dgm:prSet/>
      <dgm:spPr/>
      <dgm:t>
        <a:bodyPr/>
        <a:lstStyle/>
        <a:p>
          <a:r>
            <a:rPr lang="en-US" b="1"/>
            <a:t>Information About Your Company &amp; Customers</a:t>
          </a:r>
        </a:p>
      </dgm:t>
    </dgm:pt>
    <dgm:pt modelId="{759E4178-85C9-E24A-B6D6-DC39C6079B0D}" type="parTrans" cxnId="{79D4529D-7529-0B48-ABC7-9D663A77A89A}">
      <dgm:prSet/>
      <dgm:spPr/>
      <dgm:t>
        <a:bodyPr/>
        <a:lstStyle/>
        <a:p>
          <a:endParaRPr lang="en-US" b="1"/>
        </a:p>
      </dgm:t>
    </dgm:pt>
    <dgm:pt modelId="{3D5C16E2-6535-1946-88E1-44FA854C777C}" type="sibTrans" cxnId="{79D4529D-7529-0B48-ABC7-9D663A77A89A}">
      <dgm:prSet/>
      <dgm:spPr/>
      <dgm:t>
        <a:bodyPr/>
        <a:lstStyle/>
        <a:p>
          <a:endParaRPr lang="en-US" b="1"/>
        </a:p>
      </dgm:t>
    </dgm:pt>
    <dgm:pt modelId="{4E04CF7A-1EE4-5745-8A40-92AE65642596}">
      <dgm:prSet/>
      <dgm:spPr/>
      <dgm:t>
        <a:bodyPr/>
        <a:lstStyle/>
        <a:p>
          <a:r>
            <a:rPr lang="en-US" b="1"/>
            <a:t>Website &amp; Marketing Goals</a:t>
          </a:r>
        </a:p>
      </dgm:t>
    </dgm:pt>
    <dgm:pt modelId="{249782F2-D0AB-134D-917C-2C42E8D97A21}" type="parTrans" cxnId="{FF31EB1F-68FF-FF4B-9F6A-6E4E73B4E8C4}">
      <dgm:prSet/>
      <dgm:spPr/>
      <dgm:t>
        <a:bodyPr/>
        <a:lstStyle/>
        <a:p>
          <a:endParaRPr lang="en-US" b="1"/>
        </a:p>
      </dgm:t>
    </dgm:pt>
    <dgm:pt modelId="{333379FA-6B01-6043-97CB-EBA7E0DC55B3}" type="sibTrans" cxnId="{FF31EB1F-68FF-FF4B-9F6A-6E4E73B4E8C4}">
      <dgm:prSet/>
      <dgm:spPr/>
      <dgm:t>
        <a:bodyPr/>
        <a:lstStyle/>
        <a:p>
          <a:endParaRPr lang="en-US" b="1"/>
        </a:p>
      </dgm:t>
    </dgm:pt>
    <dgm:pt modelId="{5CD20C4D-C37D-F949-BBA3-196A0ABB30CD}">
      <dgm:prSet/>
      <dgm:spPr/>
      <dgm:t>
        <a:bodyPr/>
        <a:lstStyle/>
        <a:p>
          <a:r>
            <a:rPr lang="en-US" b="1"/>
            <a:t>SEO Starter Items</a:t>
          </a:r>
        </a:p>
      </dgm:t>
    </dgm:pt>
    <dgm:pt modelId="{C6547F96-29CC-5F46-8422-E0BB3B865AE0}" type="parTrans" cxnId="{3F88DD65-9777-814B-9A63-547B9E56D1BC}">
      <dgm:prSet/>
      <dgm:spPr/>
      <dgm:t>
        <a:bodyPr/>
        <a:lstStyle/>
        <a:p>
          <a:endParaRPr lang="en-US" b="1"/>
        </a:p>
      </dgm:t>
    </dgm:pt>
    <dgm:pt modelId="{E1C83939-3993-6B43-99F6-95BEEA8A6C85}" type="sibTrans" cxnId="{3F88DD65-9777-814B-9A63-547B9E56D1BC}">
      <dgm:prSet/>
      <dgm:spPr/>
      <dgm:t>
        <a:bodyPr/>
        <a:lstStyle/>
        <a:p>
          <a:endParaRPr lang="en-US" b="1"/>
        </a:p>
      </dgm:t>
    </dgm:pt>
    <dgm:pt modelId="{68F3C8AF-EFBA-8242-97B2-94F0E487BDBB}" type="pres">
      <dgm:prSet presAssocID="{BB30B743-1EDA-7D47-B460-F6346D066239}" presName="Name0" presStyleCnt="0">
        <dgm:presLayoutVars>
          <dgm:dir/>
          <dgm:animLvl val="lvl"/>
          <dgm:resizeHandles val="exact"/>
        </dgm:presLayoutVars>
      </dgm:prSet>
      <dgm:spPr/>
    </dgm:pt>
    <dgm:pt modelId="{70EA46C5-750B-0447-87F6-5CC75E672AFF}" type="pres">
      <dgm:prSet presAssocID="{5CD20C4D-C37D-F949-BBA3-196A0ABB30CD}" presName="boxAndChildren" presStyleCnt="0"/>
      <dgm:spPr/>
    </dgm:pt>
    <dgm:pt modelId="{1FA9122A-CBBB-A546-9F6D-D2BF9C902F19}" type="pres">
      <dgm:prSet presAssocID="{5CD20C4D-C37D-F949-BBA3-196A0ABB30CD}" presName="parentTextBox" presStyleLbl="node1" presStyleIdx="0" presStyleCnt="5"/>
      <dgm:spPr/>
    </dgm:pt>
    <dgm:pt modelId="{BB015DBF-39BF-5847-9DA2-C697624FB5CD}" type="pres">
      <dgm:prSet presAssocID="{333379FA-6B01-6043-97CB-EBA7E0DC55B3}" presName="sp" presStyleCnt="0"/>
      <dgm:spPr/>
    </dgm:pt>
    <dgm:pt modelId="{32F3CD40-5AA5-DF43-9F00-5FB5C25FA0F6}" type="pres">
      <dgm:prSet presAssocID="{4E04CF7A-1EE4-5745-8A40-92AE65642596}" presName="arrowAndChildren" presStyleCnt="0"/>
      <dgm:spPr/>
    </dgm:pt>
    <dgm:pt modelId="{3179D86B-A801-8C41-9F6A-91FCE7DE8B19}" type="pres">
      <dgm:prSet presAssocID="{4E04CF7A-1EE4-5745-8A40-92AE65642596}" presName="parentTextArrow" presStyleLbl="node1" presStyleIdx="1" presStyleCnt="5"/>
      <dgm:spPr/>
    </dgm:pt>
    <dgm:pt modelId="{7AAED846-4171-5A4D-8229-1F16BCD7F690}" type="pres">
      <dgm:prSet presAssocID="{3D5C16E2-6535-1946-88E1-44FA854C777C}" presName="sp" presStyleCnt="0"/>
      <dgm:spPr/>
    </dgm:pt>
    <dgm:pt modelId="{4A82D1BF-4F9D-5147-951B-962857332E7F}" type="pres">
      <dgm:prSet presAssocID="{348DF1D2-B144-AC4A-822E-12BDF814C223}" presName="arrowAndChildren" presStyleCnt="0"/>
      <dgm:spPr/>
    </dgm:pt>
    <dgm:pt modelId="{B2B5BF25-E2B8-E748-887A-60E3700C6233}" type="pres">
      <dgm:prSet presAssocID="{348DF1D2-B144-AC4A-822E-12BDF814C223}" presName="parentTextArrow" presStyleLbl="node1" presStyleIdx="2" presStyleCnt="5"/>
      <dgm:spPr/>
    </dgm:pt>
    <dgm:pt modelId="{63E72328-1C59-BB41-9841-CE4A63FB5014}" type="pres">
      <dgm:prSet presAssocID="{F2FB9C7D-D63A-014B-8004-71C51EDC4724}" presName="sp" presStyleCnt="0"/>
      <dgm:spPr/>
    </dgm:pt>
    <dgm:pt modelId="{614E3674-319D-B549-AFF1-935A37C3E993}" type="pres">
      <dgm:prSet presAssocID="{6361D3AC-40C4-8B45-8D48-AF9620C9BA9A}" presName="arrowAndChildren" presStyleCnt="0"/>
      <dgm:spPr/>
    </dgm:pt>
    <dgm:pt modelId="{46AD5718-FB09-8546-A080-E1A666A87C73}" type="pres">
      <dgm:prSet presAssocID="{6361D3AC-40C4-8B45-8D48-AF9620C9BA9A}" presName="parentTextArrow" presStyleLbl="node1" presStyleIdx="3" presStyleCnt="5"/>
      <dgm:spPr/>
    </dgm:pt>
    <dgm:pt modelId="{9BCA2BA8-3CB7-8042-9551-0FDF66362EF8}" type="pres">
      <dgm:prSet presAssocID="{16E48EB1-2B82-B945-9543-E3AB04081BAF}" presName="sp" presStyleCnt="0"/>
      <dgm:spPr/>
    </dgm:pt>
    <dgm:pt modelId="{D917DF61-1850-7244-955D-7FFF4A9800B1}" type="pres">
      <dgm:prSet presAssocID="{9DDCCE95-99DB-F744-AA1B-033A14F42A8B}" presName="arrowAndChildren" presStyleCnt="0"/>
      <dgm:spPr/>
    </dgm:pt>
    <dgm:pt modelId="{3C6B687F-0F0C-0949-9BE6-8B0C6F23C298}" type="pres">
      <dgm:prSet presAssocID="{9DDCCE95-99DB-F744-AA1B-033A14F42A8B}" presName="parentTextArrow" presStyleLbl="node1" presStyleIdx="4" presStyleCnt="5"/>
      <dgm:spPr/>
    </dgm:pt>
  </dgm:ptLst>
  <dgm:cxnLst>
    <dgm:cxn modelId="{92BD7103-876A-2D4E-A319-A457C4A77828}" srcId="{BB30B743-1EDA-7D47-B460-F6346D066239}" destId="{9DDCCE95-99DB-F744-AA1B-033A14F42A8B}" srcOrd="0" destOrd="0" parTransId="{E2460BFC-01CB-4C4A-9EF8-CD4038FF20B3}" sibTransId="{16E48EB1-2B82-B945-9543-E3AB04081BAF}"/>
    <dgm:cxn modelId="{FF31EB1F-68FF-FF4B-9F6A-6E4E73B4E8C4}" srcId="{BB30B743-1EDA-7D47-B460-F6346D066239}" destId="{4E04CF7A-1EE4-5745-8A40-92AE65642596}" srcOrd="3" destOrd="0" parTransId="{249782F2-D0AB-134D-917C-2C42E8D97A21}" sibTransId="{333379FA-6B01-6043-97CB-EBA7E0DC55B3}"/>
    <dgm:cxn modelId="{3F88DD65-9777-814B-9A63-547B9E56D1BC}" srcId="{BB30B743-1EDA-7D47-B460-F6346D066239}" destId="{5CD20C4D-C37D-F949-BBA3-196A0ABB30CD}" srcOrd="4" destOrd="0" parTransId="{C6547F96-29CC-5F46-8422-E0BB3B865AE0}" sibTransId="{E1C83939-3993-6B43-99F6-95BEEA8A6C85}"/>
    <dgm:cxn modelId="{B794CB4F-66CE-B54D-821B-17C5A521308B}" type="presOf" srcId="{5CD20C4D-C37D-F949-BBA3-196A0ABB30CD}" destId="{1FA9122A-CBBB-A546-9F6D-D2BF9C902F19}" srcOrd="0" destOrd="0" presId="urn:microsoft.com/office/officeart/2005/8/layout/process4"/>
    <dgm:cxn modelId="{504C2951-129A-654C-BBA2-70EF027A012D}" type="presOf" srcId="{348DF1D2-B144-AC4A-822E-12BDF814C223}" destId="{B2B5BF25-E2B8-E748-887A-60E3700C6233}" srcOrd="0" destOrd="0" presId="urn:microsoft.com/office/officeart/2005/8/layout/process4"/>
    <dgm:cxn modelId="{A6510774-C336-7E48-801C-EACB27349192}" type="presOf" srcId="{4E04CF7A-1EE4-5745-8A40-92AE65642596}" destId="{3179D86B-A801-8C41-9F6A-91FCE7DE8B19}" srcOrd="0" destOrd="0" presId="urn:microsoft.com/office/officeart/2005/8/layout/process4"/>
    <dgm:cxn modelId="{72F54D83-1340-534C-97C3-F7F10120B7E7}" srcId="{BB30B743-1EDA-7D47-B460-F6346D066239}" destId="{6361D3AC-40C4-8B45-8D48-AF9620C9BA9A}" srcOrd="1" destOrd="0" parTransId="{0AEC9DCD-54A2-DD42-88CD-B85D35E6E428}" sibTransId="{F2FB9C7D-D63A-014B-8004-71C51EDC4724}"/>
    <dgm:cxn modelId="{79D4529D-7529-0B48-ABC7-9D663A77A89A}" srcId="{BB30B743-1EDA-7D47-B460-F6346D066239}" destId="{348DF1D2-B144-AC4A-822E-12BDF814C223}" srcOrd="2" destOrd="0" parTransId="{759E4178-85C9-E24A-B6D6-DC39C6079B0D}" sibTransId="{3D5C16E2-6535-1946-88E1-44FA854C777C}"/>
    <dgm:cxn modelId="{8BB23EA5-3B0A-284A-84A6-70A4753DF703}" type="presOf" srcId="{BB30B743-1EDA-7D47-B460-F6346D066239}" destId="{68F3C8AF-EFBA-8242-97B2-94F0E487BDBB}" srcOrd="0" destOrd="0" presId="urn:microsoft.com/office/officeart/2005/8/layout/process4"/>
    <dgm:cxn modelId="{24773EA8-971A-794B-9894-E8BA0682CCBB}" type="presOf" srcId="{9DDCCE95-99DB-F744-AA1B-033A14F42A8B}" destId="{3C6B687F-0F0C-0949-9BE6-8B0C6F23C298}" srcOrd="0" destOrd="0" presId="urn:microsoft.com/office/officeart/2005/8/layout/process4"/>
    <dgm:cxn modelId="{49259FB0-1EF1-A64F-B4BD-3AAEEF3BF051}" type="presOf" srcId="{6361D3AC-40C4-8B45-8D48-AF9620C9BA9A}" destId="{46AD5718-FB09-8546-A080-E1A666A87C73}" srcOrd="0" destOrd="0" presId="urn:microsoft.com/office/officeart/2005/8/layout/process4"/>
    <dgm:cxn modelId="{BB5B1AFF-0EB1-AB41-8D79-02CC4711BE45}" type="presParOf" srcId="{68F3C8AF-EFBA-8242-97B2-94F0E487BDBB}" destId="{70EA46C5-750B-0447-87F6-5CC75E672AFF}" srcOrd="0" destOrd="0" presId="urn:microsoft.com/office/officeart/2005/8/layout/process4"/>
    <dgm:cxn modelId="{A4D8111E-9D46-5946-B821-644DB3E6E149}" type="presParOf" srcId="{70EA46C5-750B-0447-87F6-5CC75E672AFF}" destId="{1FA9122A-CBBB-A546-9F6D-D2BF9C902F19}" srcOrd="0" destOrd="0" presId="urn:microsoft.com/office/officeart/2005/8/layout/process4"/>
    <dgm:cxn modelId="{2FC098D1-47F5-2C48-8EAC-B1570D0D93D4}" type="presParOf" srcId="{68F3C8AF-EFBA-8242-97B2-94F0E487BDBB}" destId="{BB015DBF-39BF-5847-9DA2-C697624FB5CD}" srcOrd="1" destOrd="0" presId="urn:microsoft.com/office/officeart/2005/8/layout/process4"/>
    <dgm:cxn modelId="{6F998ABF-115B-594A-A873-5D7ADA800787}" type="presParOf" srcId="{68F3C8AF-EFBA-8242-97B2-94F0E487BDBB}" destId="{32F3CD40-5AA5-DF43-9F00-5FB5C25FA0F6}" srcOrd="2" destOrd="0" presId="urn:microsoft.com/office/officeart/2005/8/layout/process4"/>
    <dgm:cxn modelId="{068F1A6A-A1C2-6F41-BA17-6F240F863E07}" type="presParOf" srcId="{32F3CD40-5AA5-DF43-9F00-5FB5C25FA0F6}" destId="{3179D86B-A801-8C41-9F6A-91FCE7DE8B19}" srcOrd="0" destOrd="0" presId="urn:microsoft.com/office/officeart/2005/8/layout/process4"/>
    <dgm:cxn modelId="{BD2CD1C6-74D2-F948-8E09-FA8E7E62182D}" type="presParOf" srcId="{68F3C8AF-EFBA-8242-97B2-94F0E487BDBB}" destId="{7AAED846-4171-5A4D-8229-1F16BCD7F690}" srcOrd="3" destOrd="0" presId="urn:microsoft.com/office/officeart/2005/8/layout/process4"/>
    <dgm:cxn modelId="{D075EFF4-5A32-2D44-AF84-1AD3AE8B08E4}" type="presParOf" srcId="{68F3C8AF-EFBA-8242-97B2-94F0E487BDBB}" destId="{4A82D1BF-4F9D-5147-951B-962857332E7F}" srcOrd="4" destOrd="0" presId="urn:microsoft.com/office/officeart/2005/8/layout/process4"/>
    <dgm:cxn modelId="{121EB7BF-DE2D-8543-A419-76D4163B1BC5}" type="presParOf" srcId="{4A82D1BF-4F9D-5147-951B-962857332E7F}" destId="{B2B5BF25-E2B8-E748-887A-60E3700C6233}" srcOrd="0" destOrd="0" presId="urn:microsoft.com/office/officeart/2005/8/layout/process4"/>
    <dgm:cxn modelId="{B8D1C00A-C2F0-C541-AE05-A13C978916DD}" type="presParOf" srcId="{68F3C8AF-EFBA-8242-97B2-94F0E487BDBB}" destId="{63E72328-1C59-BB41-9841-CE4A63FB5014}" srcOrd="5" destOrd="0" presId="urn:microsoft.com/office/officeart/2005/8/layout/process4"/>
    <dgm:cxn modelId="{DDAF6EC1-8FAA-BC44-B640-26BEF65BA547}" type="presParOf" srcId="{68F3C8AF-EFBA-8242-97B2-94F0E487BDBB}" destId="{614E3674-319D-B549-AFF1-935A37C3E993}" srcOrd="6" destOrd="0" presId="urn:microsoft.com/office/officeart/2005/8/layout/process4"/>
    <dgm:cxn modelId="{F7E51458-B5A4-2A40-A3BB-DC1BFF81B136}" type="presParOf" srcId="{614E3674-319D-B549-AFF1-935A37C3E993}" destId="{46AD5718-FB09-8546-A080-E1A666A87C73}" srcOrd="0" destOrd="0" presId="urn:microsoft.com/office/officeart/2005/8/layout/process4"/>
    <dgm:cxn modelId="{2A59CDE1-B0B9-D24C-8ED2-129D00081994}" type="presParOf" srcId="{68F3C8AF-EFBA-8242-97B2-94F0E487BDBB}" destId="{9BCA2BA8-3CB7-8042-9551-0FDF66362EF8}" srcOrd="7" destOrd="0" presId="urn:microsoft.com/office/officeart/2005/8/layout/process4"/>
    <dgm:cxn modelId="{96B09EDC-2981-D64B-9A40-DF2F37BC3D11}" type="presParOf" srcId="{68F3C8AF-EFBA-8242-97B2-94F0E487BDBB}" destId="{D917DF61-1850-7244-955D-7FFF4A9800B1}" srcOrd="8" destOrd="0" presId="urn:microsoft.com/office/officeart/2005/8/layout/process4"/>
    <dgm:cxn modelId="{138D3E5E-9475-B14E-86EB-9EB9565EF165}" type="presParOf" srcId="{D917DF61-1850-7244-955D-7FFF4A9800B1}" destId="{3C6B687F-0F0C-0949-9BE6-8B0C6F23C29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2845A-2259-1245-8DA6-4531C614B30A}">
      <dsp:nvSpPr>
        <dsp:cNvPr id="0" name=""/>
        <dsp:cNvSpPr/>
      </dsp:nvSpPr>
      <dsp:spPr>
        <a:xfrm>
          <a:off x="0" y="752300"/>
          <a:ext cx="22555201" cy="110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71522-5A86-914C-BC49-9902607E302A}">
      <dsp:nvSpPr>
        <dsp:cNvPr id="0" name=""/>
        <dsp:cNvSpPr/>
      </dsp:nvSpPr>
      <dsp:spPr>
        <a:xfrm>
          <a:off x="1127760" y="102860"/>
          <a:ext cx="6962316" cy="129888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773" tIns="0" rIns="59677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HARVEST PHASE</a:t>
          </a:r>
        </a:p>
      </dsp:txBody>
      <dsp:txXfrm>
        <a:off x="1191166" y="166266"/>
        <a:ext cx="6835504" cy="1172068"/>
      </dsp:txXfrm>
    </dsp:sp>
    <dsp:sp modelId="{59946ED8-8CD1-C145-B6FC-9E40502DA980}">
      <dsp:nvSpPr>
        <dsp:cNvPr id="0" name=""/>
        <dsp:cNvSpPr/>
      </dsp:nvSpPr>
      <dsp:spPr>
        <a:xfrm>
          <a:off x="0" y="2748141"/>
          <a:ext cx="22555201" cy="110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E2ABD-1CDB-7B4E-9D7F-CBDE55B58B35}">
      <dsp:nvSpPr>
        <dsp:cNvPr id="0" name=""/>
        <dsp:cNvSpPr/>
      </dsp:nvSpPr>
      <dsp:spPr>
        <a:xfrm>
          <a:off x="1127760" y="2098701"/>
          <a:ext cx="6962316" cy="129888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773" tIns="0" rIns="59677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Arial" panose="020B0604020202020204"/>
            </a:rPr>
            <a:t>USABILITY</a:t>
          </a:r>
          <a:endParaRPr lang="en-US" sz="3200" b="1" kern="1200"/>
        </a:p>
      </dsp:txBody>
      <dsp:txXfrm>
        <a:off x="1191166" y="2162107"/>
        <a:ext cx="6835504" cy="1172068"/>
      </dsp:txXfrm>
    </dsp:sp>
    <dsp:sp modelId="{2B43DC02-6685-5A4F-B887-A21421000714}">
      <dsp:nvSpPr>
        <dsp:cNvPr id="0" name=""/>
        <dsp:cNvSpPr/>
      </dsp:nvSpPr>
      <dsp:spPr>
        <a:xfrm>
          <a:off x="0" y="4743981"/>
          <a:ext cx="22555201" cy="110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D6930-A550-AB40-89B7-34A0A1A49B41}">
      <dsp:nvSpPr>
        <dsp:cNvPr id="0" name=""/>
        <dsp:cNvSpPr/>
      </dsp:nvSpPr>
      <dsp:spPr>
        <a:xfrm>
          <a:off x="1127760" y="4094541"/>
          <a:ext cx="6962316" cy="129888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773" tIns="0" rIns="59677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CONVERSION RATE OPTIMIZATION (CRO)</a:t>
          </a:r>
        </a:p>
      </dsp:txBody>
      <dsp:txXfrm>
        <a:off x="1191166" y="4157947"/>
        <a:ext cx="6835504" cy="1172068"/>
      </dsp:txXfrm>
    </dsp:sp>
    <dsp:sp modelId="{36717962-A43B-CE49-9BD0-D6333B254777}">
      <dsp:nvSpPr>
        <dsp:cNvPr id="0" name=""/>
        <dsp:cNvSpPr/>
      </dsp:nvSpPr>
      <dsp:spPr>
        <a:xfrm>
          <a:off x="0" y="6739821"/>
          <a:ext cx="22555201" cy="110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173EE-13F2-F046-ABF5-A3B56087DF57}">
      <dsp:nvSpPr>
        <dsp:cNvPr id="0" name=""/>
        <dsp:cNvSpPr/>
      </dsp:nvSpPr>
      <dsp:spPr>
        <a:xfrm>
          <a:off x="1127760" y="6090381"/>
          <a:ext cx="6962316" cy="129888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773" tIns="0" rIns="59677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SEARCH ENGINE OPTIMIZATION (SEO)</a:t>
          </a:r>
        </a:p>
      </dsp:txBody>
      <dsp:txXfrm>
        <a:off x="1191166" y="6153787"/>
        <a:ext cx="6835504" cy="1172068"/>
      </dsp:txXfrm>
    </dsp:sp>
    <dsp:sp modelId="{5B1591D4-5C1D-D344-AB29-37971AB54F20}">
      <dsp:nvSpPr>
        <dsp:cNvPr id="0" name=""/>
        <dsp:cNvSpPr/>
      </dsp:nvSpPr>
      <dsp:spPr>
        <a:xfrm>
          <a:off x="0" y="8735661"/>
          <a:ext cx="22555201" cy="110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A2F59-2DCA-2B41-84C7-4622CDE98BA8}">
      <dsp:nvSpPr>
        <dsp:cNvPr id="0" name=""/>
        <dsp:cNvSpPr/>
      </dsp:nvSpPr>
      <dsp:spPr>
        <a:xfrm>
          <a:off x="1127760" y="8086221"/>
          <a:ext cx="6962316" cy="129888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773" tIns="0" rIns="59677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ASSETS / CONTENT</a:t>
          </a:r>
        </a:p>
      </dsp:txBody>
      <dsp:txXfrm>
        <a:off x="1191166" y="8149627"/>
        <a:ext cx="6835504" cy="1172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9122A-CBBB-A546-9F6D-D2BF9C902F19}">
      <dsp:nvSpPr>
        <dsp:cNvPr id="0" name=""/>
        <dsp:cNvSpPr/>
      </dsp:nvSpPr>
      <dsp:spPr>
        <a:xfrm>
          <a:off x="0" y="7583278"/>
          <a:ext cx="22374046" cy="124409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SEO Starter Items</a:t>
          </a:r>
        </a:p>
      </dsp:txBody>
      <dsp:txXfrm>
        <a:off x="0" y="7583278"/>
        <a:ext cx="22374046" cy="1244099"/>
      </dsp:txXfrm>
    </dsp:sp>
    <dsp:sp modelId="{3179D86B-A801-8C41-9F6A-91FCE7DE8B19}">
      <dsp:nvSpPr>
        <dsp:cNvPr id="0" name=""/>
        <dsp:cNvSpPr/>
      </dsp:nvSpPr>
      <dsp:spPr>
        <a:xfrm rot="10800000">
          <a:off x="0" y="5688514"/>
          <a:ext cx="22374046" cy="1913425"/>
        </a:xfrm>
        <a:prstGeom prst="upArrowCallout">
          <a:avLst/>
        </a:prstGeom>
        <a:solidFill>
          <a:schemeClr val="accent2">
            <a:shade val="80000"/>
            <a:hueOff val="-51296"/>
            <a:satOff val="-12443"/>
            <a:lumOff val="89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Website &amp; Marketing Goals</a:t>
          </a:r>
        </a:p>
      </dsp:txBody>
      <dsp:txXfrm rot="10800000">
        <a:off x="0" y="5688514"/>
        <a:ext cx="22374046" cy="1243286"/>
      </dsp:txXfrm>
    </dsp:sp>
    <dsp:sp modelId="{B2B5BF25-E2B8-E748-887A-60E3700C6233}">
      <dsp:nvSpPr>
        <dsp:cNvPr id="0" name=""/>
        <dsp:cNvSpPr/>
      </dsp:nvSpPr>
      <dsp:spPr>
        <a:xfrm rot="10800000">
          <a:off x="0" y="3793750"/>
          <a:ext cx="22374046" cy="1913425"/>
        </a:xfrm>
        <a:prstGeom prst="upArrowCallout">
          <a:avLst/>
        </a:prstGeom>
        <a:solidFill>
          <a:schemeClr val="accent2">
            <a:shade val="80000"/>
            <a:hueOff val="-102593"/>
            <a:satOff val="-24885"/>
            <a:lumOff val="178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Information About Your Company &amp; Customers</a:t>
          </a:r>
        </a:p>
      </dsp:txBody>
      <dsp:txXfrm rot="10800000">
        <a:off x="0" y="3793750"/>
        <a:ext cx="22374046" cy="1243286"/>
      </dsp:txXfrm>
    </dsp:sp>
    <dsp:sp modelId="{46AD5718-FB09-8546-A080-E1A666A87C73}">
      <dsp:nvSpPr>
        <dsp:cNvPr id="0" name=""/>
        <dsp:cNvSpPr/>
      </dsp:nvSpPr>
      <dsp:spPr>
        <a:xfrm rot="10800000">
          <a:off x="0" y="1898985"/>
          <a:ext cx="22374046" cy="1913425"/>
        </a:xfrm>
        <a:prstGeom prst="upArrowCallout">
          <a:avLst/>
        </a:prstGeom>
        <a:solidFill>
          <a:schemeClr val="accent2">
            <a:shade val="80000"/>
            <a:hueOff val="-153889"/>
            <a:satOff val="-37328"/>
            <a:lumOff val="267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Brand Guidelines &amp; Assets (logo files, etc.)</a:t>
          </a:r>
        </a:p>
      </dsp:txBody>
      <dsp:txXfrm rot="10800000">
        <a:off x="0" y="1898985"/>
        <a:ext cx="22374046" cy="1243286"/>
      </dsp:txXfrm>
    </dsp:sp>
    <dsp:sp modelId="{3C6B687F-0F0C-0949-9BE6-8B0C6F23C298}">
      <dsp:nvSpPr>
        <dsp:cNvPr id="0" name=""/>
        <dsp:cNvSpPr/>
      </dsp:nvSpPr>
      <dsp:spPr>
        <a:xfrm rot="10800000">
          <a:off x="0" y="4221"/>
          <a:ext cx="22374046" cy="1913425"/>
        </a:xfrm>
        <a:prstGeom prst="upArrowCallout">
          <a:avLst/>
        </a:prstGeom>
        <a:solidFill>
          <a:schemeClr val="accent2">
            <a:shade val="80000"/>
            <a:hueOff val="-205185"/>
            <a:satOff val="-49771"/>
            <a:lumOff val="356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Website &amp; Analytics Access</a:t>
          </a:r>
        </a:p>
      </dsp:txBody>
      <dsp:txXfrm rot="10800000">
        <a:off x="0" y="4221"/>
        <a:ext cx="22374046" cy="1243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D813D-C274-8D46-83D5-4D2B8584246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AB5EC-AA65-E44E-90A1-1B44EF3A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8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AB5EC-AA65-E44E-90A1-1B44EF3A4D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0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AB5EC-AA65-E44E-90A1-1B44EF3A4D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8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AB5EC-AA65-E44E-90A1-1B44EF3A4D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AB5EC-AA65-E44E-90A1-1B44EF3A4D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74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KOC &amp; Goals</a:t>
            </a:r>
          </a:p>
          <a:p>
            <a:r>
              <a:rPr lang="en-US" sz="2400"/>
              <a:t>Kickoff project with TSL Team &amp; business stakeholders. Discuss business/website goals &amp; objectives.</a:t>
            </a:r>
          </a:p>
          <a:p>
            <a:endParaRPr lang="en-US" sz="2400"/>
          </a:p>
          <a:p>
            <a:r>
              <a:rPr lang="en-US" sz="2400"/>
              <a:t>Brand Intake</a:t>
            </a:r>
          </a:p>
          <a:p>
            <a:r>
              <a:rPr lang="en-US" sz="2400"/>
              <a:t>Brand &amp; UX conversation with website/marketing stakeholders to establish brand guidelines for website. Will be used to develop style board.</a:t>
            </a:r>
          </a:p>
          <a:p>
            <a:endParaRPr lang="en-US" sz="2400"/>
          </a:p>
          <a:p>
            <a:r>
              <a:rPr lang="en-US" sz="2400"/>
              <a:t>Offers &amp; Content</a:t>
            </a:r>
          </a:p>
          <a:p>
            <a:r>
              <a:rPr lang="en-US" sz="2400"/>
              <a:t>Intake call with business stakeholders to establish website primary &amp; secondary offers, discuss content strategy.</a:t>
            </a:r>
          </a:p>
          <a:p>
            <a:endParaRPr lang="en-US" sz="2400"/>
          </a:p>
          <a:p>
            <a:r>
              <a:rPr lang="en-US" sz="2400"/>
              <a:t>Site Map &amp; SEO Audit</a:t>
            </a:r>
          </a:p>
          <a:p>
            <a:r>
              <a:rPr lang="en-US" sz="2400"/>
              <a:t>Review optimized site map / site structure for launchpad website and discuss current website performance.</a:t>
            </a:r>
          </a:p>
          <a:p>
            <a:endParaRPr lang="en-US" sz="2400"/>
          </a:p>
          <a:p>
            <a:r>
              <a:rPr lang="en-US" sz="2400"/>
              <a:t>Homepage Wireframe</a:t>
            </a:r>
          </a:p>
          <a:p>
            <a:r>
              <a:rPr lang="en-US" sz="2400"/>
              <a:t>Stakeholder review of homepage wireframe to confirm that we are approved to move into design.</a:t>
            </a:r>
          </a:p>
          <a:p>
            <a:endParaRPr lang="en-US" sz="2400"/>
          </a:p>
          <a:p>
            <a:r>
              <a:rPr lang="en-US" sz="2400"/>
              <a:t>Homepage Design</a:t>
            </a:r>
          </a:p>
          <a:p>
            <a:r>
              <a:rPr lang="en-US" sz="2400"/>
              <a:t>Stakeholder review of homepage design to confirm we are approved to move into copywriting / interior page wireframe builds.</a:t>
            </a:r>
          </a:p>
          <a:p>
            <a:endParaRPr lang="en-US" sz="2400"/>
          </a:p>
          <a:p>
            <a:r>
              <a:rPr lang="en-US" sz="2400"/>
              <a:t>Development &amp; Go Live</a:t>
            </a:r>
          </a:p>
          <a:p>
            <a:r>
              <a:rPr lang="en-US" sz="2400"/>
              <a:t>Site will be developed in our test environment. Stakeholders will review test site and approve for migration.</a:t>
            </a:r>
          </a:p>
          <a:p>
            <a:endParaRPr lang="en-US" sz="2400"/>
          </a:p>
          <a:p>
            <a:r>
              <a:rPr lang="en-US" sz="2400"/>
              <a:t>Continuous Improvement</a:t>
            </a:r>
          </a:p>
          <a:p>
            <a:r>
              <a:rPr lang="en-US" sz="2400"/>
              <a:t>Harvest phase begins immediately following launchpad migration. Longer term, strategic site monitoring, testing and updates will continue through the end of August.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AB5EC-AA65-E44E-90A1-1B44EF3A4D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/>
              <a:t>The site is excessively big because they have a ton of junk pages / junk dynamic pages / category pages. We should talk to the client to see if they did any of this with intent or if we can remove most of it. The project risk I see for this is just spending excessive hours looking into all the crawled pages &amp; confirming redirects. Full crawl is complete (used for looking at all pages/ indexed pages/ images/ assets like PDFS, redirects, </a:t>
            </a:r>
            <a:r>
              <a:rPr lang="en-US" sz="2400" err="1"/>
              <a:t>etc</a:t>
            </a:r>
            <a:r>
              <a:rPr lang="en-US" sz="2400"/>
              <a:t>).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AB5EC-AA65-E44E-90A1-1B44EF3A4D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60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AB5EC-AA65-E44E-90A1-1B44EF3A4D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74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AB5EC-AA65-E44E-90A1-1B44EF3A4D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6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FE1F5-9489-A34E-B620-13479431BD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187" y="381000"/>
            <a:ext cx="21107400" cy="838200"/>
          </a:xfrm>
          <a:prstGeom prst="rect">
            <a:avLst/>
          </a:prstGeom>
        </p:spPr>
        <p:txBody>
          <a:bodyPr/>
          <a:lstStyle>
            <a:lvl1pPr>
              <a:defRPr sz="56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Basic content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B36167-5B47-0A4D-88D4-48AA2195F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587" y="2895600"/>
            <a:ext cx="20955000" cy="381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rgbClr val="2E3639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C7CF5D-BF51-454C-A3D0-CCA36D7D8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3187" y="7239000"/>
            <a:ext cx="8839200" cy="4267200"/>
          </a:xfrm>
          <a:prstGeom prst="rect">
            <a:avLst/>
          </a:prstGeo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ts val="364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None/>
              <a:tabLst/>
              <a:defRPr sz="3200" b="1">
                <a:solidFill>
                  <a:srgbClr val="10A496"/>
                </a:solidFill>
              </a:defRPr>
            </a:lvl1pPr>
            <a:lvl2pPr>
              <a:defRPr sz="3200" b="1">
                <a:solidFill>
                  <a:srgbClr val="10A496"/>
                </a:solidFill>
              </a:defRPr>
            </a:lvl2pPr>
            <a:lvl3pPr>
              <a:defRPr sz="3200" b="1">
                <a:solidFill>
                  <a:srgbClr val="10A496"/>
                </a:solidFill>
              </a:defRPr>
            </a:lvl3pPr>
            <a:lvl4pPr>
              <a:defRPr sz="3200" b="1">
                <a:solidFill>
                  <a:srgbClr val="10A496"/>
                </a:solidFill>
              </a:defRPr>
            </a:lvl4pPr>
            <a:lvl5pPr>
              <a:defRPr sz="3200" b="1">
                <a:solidFill>
                  <a:srgbClr val="10A496"/>
                </a:solidFill>
              </a:defRPr>
            </a:lvl5pPr>
          </a:lstStyle>
          <a:p>
            <a:pPr marL="514350" marR="0" lvl="0" indent="-514350" algn="l" defTabSz="1828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/>
              <a:t>Text</a:t>
            </a:r>
          </a:p>
          <a:p>
            <a:pPr marL="514350" marR="0" lvl="0" indent="-514350" algn="l" defTabSz="1828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/>
              <a:t>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B6205F-7496-2E40-91CD-9B095128F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64987" y="7239000"/>
            <a:ext cx="8839200" cy="4267200"/>
          </a:xfrm>
          <a:prstGeom prst="rect">
            <a:avLst/>
          </a:prstGeo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5000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None/>
              <a:tabLst/>
              <a:defRPr sz="3200" b="1">
                <a:solidFill>
                  <a:srgbClr val="10A496"/>
                </a:solidFill>
              </a:defRPr>
            </a:lvl1pPr>
            <a:lvl2pPr>
              <a:defRPr sz="3200" b="1">
                <a:solidFill>
                  <a:srgbClr val="10A496"/>
                </a:solidFill>
              </a:defRPr>
            </a:lvl2pPr>
            <a:lvl3pPr>
              <a:defRPr sz="3200" b="1">
                <a:solidFill>
                  <a:srgbClr val="10A496"/>
                </a:solidFill>
              </a:defRPr>
            </a:lvl3pPr>
            <a:lvl4pPr>
              <a:defRPr sz="3200" b="1">
                <a:solidFill>
                  <a:srgbClr val="10A496"/>
                </a:solidFill>
              </a:defRPr>
            </a:lvl4pPr>
            <a:lvl5pPr>
              <a:defRPr sz="3200" b="1">
                <a:solidFill>
                  <a:srgbClr val="10A496"/>
                </a:solidFill>
              </a:defRPr>
            </a:lvl5pPr>
          </a:lstStyle>
          <a:p>
            <a:pPr marL="514350" marR="0" lvl="0" indent="-514350" algn="l" defTabSz="1828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/>
              <a:t>Text</a:t>
            </a:r>
          </a:p>
          <a:p>
            <a:pPr marL="514350" marR="0" lvl="0" indent="-514350" algn="l" defTabSz="1828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341022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692A0-8521-AB4D-8EEE-6745B14911A7}"/>
              </a:ext>
            </a:extLst>
          </p:cNvPr>
          <p:cNvSpPr/>
          <p:nvPr userDrawn="1"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01B6F-A07B-7347-A509-1B7BA1390BD0}"/>
              </a:ext>
            </a:extLst>
          </p:cNvPr>
          <p:cNvSpPr/>
          <p:nvPr userDrawn="1"/>
        </p:nvSpPr>
        <p:spPr>
          <a:xfrm rot="10800000">
            <a:off x="19661187" y="12740401"/>
            <a:ext cx="4724400" cy="975598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C1E2E5-5A33-3440-A2C3-E5F853E8E982}"/>
              </a:ext>
            </a:extLst>
          </p:cNvPr>
          <p:cNvSpPr/>
          <p:nvPr userDrawn="1"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13834-BC01-8343-A773-C845C1870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6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1828800" rtl="0" eaLnBrk="1" latinLnBrk="0" hangingPunct="1">
        <a:lnSpc>
          <a:spcPct val="85000"/>
        </a:lnSpc>
        <a:spcBef>
          <a:spcPct val="0"/>
        </a:spcBef>
        <a:buNone/>
        <a:defRPr sz="96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1828800" rtl="0" eaLnBrk="1" latinLnBrk="0" hangingPunct="1">
        <a:lnSpc>
          <a:spcPct val="90000"/>
        </a:lnSpc>
        <a:spcBef>
          <a:spcPts val="24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4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6809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3385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9961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6537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tslmarketing.com/knowledge/add-user-to-google-analytics" TargetMode="External"/><Relationship Id="rId2" Type="http://schemas.openxmlformats.org/officeDocument/2006/relationships/hyperlink" Target="mailto:analyticsinbound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shepardson@tslmarketing.com" TargetMode="External"/><Relationship Id="rId5" Type="http://schemas.openxmlformats.org/officeDocument/2006/relationships/hyperlink" Target="mailto:kstarkey@tslmarketing.com" TargetMode="External"/><Relationship Id="rId4" Type="http://schemas.openxmlformats.org/officeDocument/2006/relationships/hyperlink" Target="mailto:rbrady@tslmarketing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6F697E-186F-654A-B0D4-CE10C93B2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  <p:sp>
        <p:nvSpPr>
          <p:cNvPr id="4" name="THE WAY WE ARE BUILDING WEBSITES IS BROKEN.">
            <a:extLst>
              <a:ext uri="{FF2B5EF4-FFF2-40B4-BE49-F238E27FC236}">
                <a16:creationId xmlns:a16="http://schemas.microsoft.com/office/drawing/2014/main" id="{9480192F-A8A5-8740-AF4A-79BFD412E775}"/>
              </a:ext>
            </a:extLst>
          </p:cNvPr>
          <p:cNvSpPr txBox="1">
            <a:spLocks/>
          </p:cNvSpPr>
          <p:nvPr/>
        </p:nvSpPr>
        <p:spPr>
          <a:xfrm>
            <a:off x="832785" y="4198270"/>
            <a:ext cx="22721602" cy="26776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234086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3248" b="1" kern="1200" spc="-50" baseline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 algn="ctr"/>
            <a:r>
              <a:rPr lang="en-US" sz="9600" cap="all">
                <a:latin typeface="Arial"/>
                <a:cs typeface="Arial"/>
              </a:rPr>
              <a:t>Communication hub </a:t>
            </a:r>
          </a:p>
          <a:p>
            <a:pPr algn="ctr"/>
            <a:r>
              <a:rPr lang="en-US" sz="9600" cap="all">
                <a:latin typeface="Arial"/>
                <a:cs typeface="Arial"/>
              </a:rPr>
              <a:t>kickoff </a:t>
            </a:r>
            <a:br>
              <a:rPr lang="en-US" sz="9600" cap="all">
                <a:latin typeface="Arial"/>
                <a:cs typeface="Arial"/>
              </a:rPr>
            </a:br>
            <a:endParaRPr lang="en-US" sz="96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A1C11C-433F-744A-888A-D6F35495D1FC}"/>
              </a:ext>
            </a:extLst>
          </p:cNvPr>
          <p:cNvSpPr/>
          <p:nvPr/>
        </p:nvSpPr>
        <p:spPr>
          <a:xfrm>
            <a:off x="-12369" y="9206517"/>
            <a:ext cx="24467736" cy="4509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6DE4DD-D116-0E45-8AAA-63F28F9AB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97" y="847616"/>
            <a:ext cx="3979577" cy="834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51EF9-614F-6341-9F9C-AAA256A5E16C}"/>
              </a:ext>
            </a:extLst>
          </p:cNvPr>
          <p:cNvSpPr txBox="1"/>
          <p:nvPr/>
        </p:nvSpPr>
        <p:spPr>
          <a:xfrm>
            <a:off x="6930886" y="7531869"/>
            <a:ext cx="1007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https://www.iswhub.com/</a:t>
            </a:r>
          </a:p>
        </p:txBody>
      </p:sp>
      <p:pic>
        <p:nvPicPr>
          <p:cNvPr id="6" name="Picture 5" descr="A picture containing text, plate, dishware, tableware&#10;&#10;Description automatically generated">
            <a:extLst>
              <a:ext uri="{FF2B5EF4-FFF2-40B4-BE49-F238E27FC236}">
                <a16:creationId xmlns:a16="http://schemas.microsoft.com/office/drawing/2014/main" id="{1DDB77DA-AD59-43C2-5582-6C042B4C8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43" y="10616820"/>
            <a:ext cx="4312887" cy="191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077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6F1546-4E48-284D-A451-5C201869F901}"/>
              </a:ext>
            </a:extLst>
          </p:cNvPr>
          <p:cNvSpPr/>
          <p:nvPr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ABDB59-E3AF-9E4E-83E2-4377510919B2}"/>
              </a:ext>
            </a:extLst>
          </p:cNvPr>
          <p:cNvSpPr/>
          <p:nvPr/>
        </p:nvSpPr>
        <p:spPr>
          <a:xfrm rot="10800000">
            <a:off x="19661187" y="12740402"/>
            <a:ext cx="4724400" cy="972356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7007-E625-9D46-83B5-4972FD01008C}"/>
              </a:ext>
            </a:extLst>
          </p:cNvPr>
          <p:cNvSpPr txBox="1"/>
          <p:nvPr/>
        </p:nvSpPr>
        <p:spPr>
          <a:xfrm>
            <a:off x="1220786" y="304801"/>
            <a:ext cx="2255520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600" b="1" cap="all">
                <a:solidFill>
                  <a:srgbClr val="ED493F"/>
                </a:solidFill>
                <a:cs typeface="Arial"/>
              </a:rPr>
              <a:t>CONTINUOUS IMPROVEMENT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72BB9-5ED9-FA48-A6D5-958A33ABC457}"/>
              </a:ext>
            </a:extLst>
          </p:cNvPr>
          <p:cNvSpPr/>
          <p:nvPr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94096B-9C14-EF41-B8D0-41B4F88A0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D492FA9-1F38-3044-9A92-73F2091D7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136128"/>
              </p:ext>
            </p:extLst>
          </p:nvPr>
        </p:nvGraphicFramePr>
        <p:xfrm>
          <a:off x="1165213" y="2351075"/>
          <a:ext cx="22555201" cy="994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4003AF-E475-EE46-8FB9-F15D650C4AF8}"/>
              </a:ext>
            </a:extLst>
          </p:cNvPr>
          <p:cNvSpPr txBox="1"/>
          <p:nvPr/>
        </p:nvSpPr>
        <p:spPr>
          <a:xfrm>
            <a:off x="9626443" y="3440366"/>
            <a:ext cx="145286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2600"/>
              <a:t>Action critical fixes &amp; updates post-launch to create the best user experience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A15968-D7BF-894F-B333-2D183128CD6A}"/>
              </a:ext>
            </a:extLst>
          </p:cNvPr>
          <p:cNvSpPr txBox="1"/>
          <p:nvPr/>
        </p:nvSpPr>
        <p:spPr>
          <a:xfrm>
            <a:off x="9626443" y="5429820"/>
            <a:ext cx="145286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2600"/>
              <a:t>Reduce friction &amp; improve UX to ensure visitors find what they are looking for.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5C06BC-B19F-7A48-B82A-E4452C3D42AF}"/>
              </a:ext>
            </a:extLst>
          </p:cNvPr>
          <p:cNvSpPr txBox="1"/>
          <p:nvPr/>
        </p:nvSpPr>
        <p:spPr>
          <a:xfrm>
            <a:off x="9626443" y="7472603"/>
            <a:ext cx="14528651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2600"/>
              <a:t>Evaluate existing / add new CTA’s and funnels to the site to increase conversions.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3827AF-2D8B-6A40-9AAE-554EC0508580}"/>
              </a:ext>
            </a:extLst>
          </p:cNvPr>
          <p:cNvSpPr txBox="1"/>
          <p:nvPr/>
        </p:nvSpPr>
        <p:spPr>
          <a:xfrm>
            <a:off x="9492658" y="9381571"/>
            <a:ext cx="145286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2600"/>
              <a:t>Ongoing SEO strategy work will seek to increase traffic month over month.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B97338-DA99-4B4E-BC7F-53A997499E57}"/>
              </a:ext>
            </a:extLst>
          </p:cNvPr>
          <p:cNvSpPr txBox="1"/>
          <p:nvPr/>
        </p:nvSpPr>
        <p:spPr>
          <a:xfrm>
            <a:off x="9626442" y="11454148"/>
            <a:ext cx="145286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2600"/>
              <a:t>Refresh / create content that will help visitors convert.</a:t>
            </a:r>
          </a:p>
        </p:txBody>
      </p:sp>
    </p:spTree>
    <p:extLst>
      <p:ext uri="{BB962C8B-B14F-4D97-AF65-F5344CB8AC3E}">
        <p14:creationId xmlns:p14="http://schemas.microsoft.com/office/powerpoint/2010/main" val="17945045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6F1546-4E48-284D-A451-5C201869F901}"/>
              </a:ext>
            </a:extLst>
          </p:cNvPr>
          <p:cNvSpPr/>
          <p:nvPr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ABDB59-E3AF-9E4E-83E2-4377510919B2}"/>
              </a:ext>
            </a:extLst>
          </p:cNvPr>
          <p:cNvSpPr/>
          <p:nvPr/>
        </p:nvSpPr>
        <p:spPr>
          <a:xfrm rot="10800000">
            <a:off x="19661187" y="12740402"/>
            <a:ext cx="4724400" cy="972356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7007-E625-9D46-83B5-4972FD01008C}"/>
              </a:ext>
            </a:extLst>
          </p:cNvPr>
          <p:cNvSpPr txBox="1"/>
          <p:nvPr/>
        </p:nvSpPr>
        <p:spPr>
          <a:xfrm>
            <a:off x="1220786" y="304801"/>
            <a:ext cx="2255520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600" b="1" cap="all">
                <a:solidFill>
                  <a:srgbClr val="ED493F"/>
                </a:solidFill>
                <a:cs typeface="Arial"/>
              </a:rPr>
              <a:t>EXISTING SITE MAP REVIEW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72BB9-5ED9-FA48-A6D5-958A33ABC457}"/>
              </a:ext>
            </a:extLst>
          </p:cNvPr>
          <p:cNvSpPr/>
          <p:nvPr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ED0BB-353F-124C-9147-544431A4A9E8}"/>
              </a:ext>
            </a:extLst>
          </p:cNvPr>
          <p:cNvSpPr txBox="1"/>
          <p:nvPr/>
        </p:nvSpPr>
        <p:spPr>
          <a:xfrm>
            <a:off x="1188720" y="1828800"/>
            <a:ext cx="2117653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/>
              <a:t>Homework: Review existing sitemap and identify pages to KEEP as we move into Launchpad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94096B-9C14-EF41-B8D0-41B4F88A0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BFB901-1849-5C43-87F6-76D8111ABAE4}"/>
              </a:ext>
            </a:extLst>
          </p:cNvPr>
          <p:cNvSpPr txBox="1"/>
          <p:nvPr/>
        </p:nvSpPr>
        <p:spPr>
          <a:xfrm>
            <a:off x="15081892" y="3015109"/>
            <a:ext cx="739298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Crawl:</a:t>
            </a:r>
            <a:r>
              <a:rPr lang="en-US" sz="2800"/>
              <a:t> Completed full site - can be used to review pages/ junk/ do redirects</a:t>
            </a:r>
          </a:p>
          <a:p>
            <a:endParaRPr lang="en-US" sz="2800"/>
          </a:p>
          <a:p>
            <a:r>
              <a:rPr lang="en-US" sz="2800" b="1"/>
              <a:t>Sitemap</a:t>
            </a:r>
            <a:r>
              <a:rPr lang="en-US" sz="2800"/>
              <a:t>: Visual site map completed; added to slide 15. Also, a full sitemap can be created from the crawl, showing every indexed page/ linked page (gets a bit overwhelming with large sites)</a:t>
            </a:r>
          </a:p>
          <a:p>
            <a:endParaRPr lang="en-US" sz="2800"/>
          </a:p>
          <a:p>
            <a:r>
              <a:rPr lang="en-US" sz="2800" b="1"/>
              <a:t>Index Size</a:t>
            </a:r>
            <a:r>
              <a:rPr lang="en-US" sz="2800"/>
              <a:t>:79 considered valuable/ not supplemental; 105 currently indexed pages</a:t>
            </a:r>
          </a:p>
          <a:p>
            <a:endParaRPr lang="en-US" sz="2800"/>
          </a:p>
          <a:p>
            <a:r>
              <a:rPr lang="en-US" sz="2800" b="1"/>
              <a:t>Website Size</a:t>
            </a:r>
            <a:r>
              <a:rPr lang="en-US" sz="2800"/>
              <a:t>: 33598 assets - 33183 that are HTML pages</a:t>
            </a:r>
          </a:p>
          <a:p>
            <a:endParaRPr lang="en-US" sz="2800"/>
          </a:p>
        </p:txBody>
      </p:sp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9AEE3B74-4699-33DF-0184-909106D8D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87" y="2882184"/>
            <a:ext cx="12921727" cy="9686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5339CF-2044-ACEC-2D5F-969DE8D5B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892" y="10000261"/>
            <a:ext cx="3746948" cy="2333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ABE74CB-FC2D-CCEA-BC93-EC02FD5A55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9282" y="10000260"/>
            <a:ext cx="3736705" cy="2333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6250D9-187D-B54A-4D75-17CF84EDA6D6}"/>
              </a:ext>
            </a:extLst>
          </p:cNvPr>
          <p:cNvCxnSpPr>
            <a:cxnSpLocks/>
          </p:cNvCxnSpPr>
          <p:nvPr/>
        </p:nvCxnSpPr>
        <p:spPr>
          <a:xfrm flipV="1">
            <a:off x="19178120" y="11136949"/>
            <a:ext cx="511881" cy="2874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89084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27ED88-5EA8-3E42-8666-5B93B022F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" y="0"/>
            <a:ext cx="24384000" cy="137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F0DDF6-42BC-E446-B83B-05AE9DC01BE7}"/>
              </a:ext>
            </a:extLst>
          </p:cNvPr>
          <p:cNvSpPr/>
          <p:nvPr/>
        </p:nvSpPr>
        <p:spPr>
          <a:xfrm>
            <a:off x="21758" y="0"/>
            <a:ext cx="24384000" cy="137160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C682E-949D-5444-A75F-435955B2B95A}"/>
              </a:ext>
            </a:extLst>
          </p:cNvPr>
          <p:cNvSpPr txBox="1"/>
          <p:nvPr/>
        </p:nvSpPr>
        <p:spPr>
          <a:xfrm>
            <a:off x="1587" y="4419600"/>
            <a:ext cx="243840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goals &amp; objectives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3CFA2-75FD-A84D-B07A-91EA4AF16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38" y="7616860"/>
            <a:ext cx="2293639" cy="21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37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C7E030-6505-1D47-AFF5-8A3197D89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WEBSITE KICKOFF CHECKLIST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1F15474-9506-E544-8C46-AC48EE9CB660}"/>
              </a:ext>
            </a:extLst>
          </p:cNvPr>
          <p:cNvGraphicFramePr/>
          <p:nvPr/>
        </p:nvGraphicFramePr>
        <p:xfrm>
          <a:off x="1401941" y="2672828"/>
          <a:ext cx="22374046" cy="883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7158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38DBD-5C37-1244-A5A4-0AEA12C0DF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WEBSITE ACCESS REQUIREMENTS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E0913D-DAB3-2246-BFC3-8D71E9CB8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" y="1753807"/>
            <a:ext cx="14554200" cy="107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703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38DBD-5C37-1244-A5A4-0AEA12C0DF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WEBSITE ACCESS REQUIREMENTS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DE17E6-7CED-6E49-87E7-3AB767814461}"/>
              </a:ext>
            </a:extLst>
          </p:cNvPr>
          <p:cNvGraphicFramePr>
            <a:graphicFrameLocks noGrp="1"/>
          </p:cNvGraphicFramePr>
          <p:nvPr/>
        </p:nvGraphicFramePr>
        <p:xfrm>
          <a:off x="2655263" y="2265445"/>
          <a:ext cx="18158960" cy="967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9480">
                  <a:extLst>
                    <a:ext uri="{9D8B030D-6E8A-4147-A177-3AD203B41FA5}">
                      <a16:colId xmlns:a16="http://schemas.microsoft.com/office/drawing/2014/main" val="3831933638"/>
                    </a:ext>
                  </a:extLst>
                </a:gridCol>
                <a:gridCol w="9079480">
                  <a:extLst>
                    <a:ext uri="{9D8B030D-6E8A-4147-A177-3AD203B41FA5}">
                      <a16:colId xmlns:a16="http://schemas.microsoft.com/office/drawing/2014/main" val="3879323973"/>
                    </a:ext>
                  </a:extLst>
                </a:gridCol>
              </a:tblGrid>
              <a:tr h="7774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FOCUS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CUSTOMER ACTION ITEM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1051604"/>
                  </a:ext>
                </a:extLst>
              </a:tr>
              <a:tr h="555348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/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/>
                        <a:t>Google Analytics Access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Add </a:t>
                      </a:r>
                      <a:r>
                        <a:rPr lang="en-US" sz="2400">
                          <a:hlinkClick r:id="rId2"/>
                        </a:rPr>
                        <a:t>analyticsinbound@gmail.com</a:t>
                      </a:r>
                      <a:r>
                        <a:rPr lang="en-US" sz="2400"/>
                        <a:t> to your Google Analytics account</a:t>
                      </a:r>
                    </a:p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>
                          <a:hlinkClick r:id="rId3"/>
                        </a:rPr>
                        <a:t>See this article for instructions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705577"/>
                  </a:ext>
                </a:extLst>
              </a:tr>
              <a:tr h="89324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/>
                        <a:t>Current Web 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WordPress or HubSpot?</a:t>
                      </a:r>
                    </a:p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Is the plan to stay with your current platform?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997153"/>
                  </a:ext>
                </a:extLst>
              </a:tr>
              <a:tr h="89324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/>
                        <a:t>Website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WordPress: Admin User Level</a:t>
                      </a:r>
                    </a:p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HubSpot: Super Admin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605537"/>
                  </a:ext>
                </a:extLst>
              </a:tr>
              <a:tr h="89324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/>
                        <a:t>TSL Dev Team Emails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>
                          <a:hlinkClick r:id="rId4"/>
                        </a:rPr>
                        <a:t>rbrady@tslmarketing.com</a:t>
                      </a:r>
                      <a:endParaRPr lang="en-US" sz="2400"/>
                    </a:p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>
                          <a:hlinkClick r:id="rId5"/>
                        </a:rPr>
                        <a:t>kstarkey@tslmarketing.com</a:t>
                      </a:r>
                      <a:endParaRPr lang="en-US" sz="2400"/>
                    </a:p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>
                          <a:hlinkClick r:id="rId6"/>
                        </a:rPr>
                        <a:t>nshepardson@tslmarketing.com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80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/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/>
                        <a:t>Websites/Sub-Domains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2400"/>
                        <a:t>Provide a full list of all active websites, including subdomains, 3</a:t>
                      </a:r>
                      <a:r>
                        <a:rPr lang="en-US" sz="2400" baseline="30000"/>
                        <a:t>rd</a:t>
                      </a:r>
                      <a:r>
                        <a:rPr lang="en-US" sz="2400"/>
                        <a:t> party solutions (think career pages, support portals)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9108409"/>
                  </a:ext>
                </a:extLst>
              </a:tr>
              <a:tr h="74842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/>
                        <a:t>IT Contact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Who is our contact for technical questions?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339576"/>
                  </a:ext>
                </a:extLst>
              </a:tr>
              <a:tr h="99962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400"/>
                        <a:t>Current Web Host &amp; 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2400" err="1"/>
                        <a:t>Siteground</a:t>
                      </a:r>
                      <a:r>
                        <a:rPr lang="en-US" sz="2400"/>
                        <a:t>, Rackspace, Bluehost, GoDaddy, etc.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2400"/>
                        <a:t>Are there specific plugins being used heavily by your team?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2400"/>
                        <a:t>How are forms setup on your site today?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2400"/>
                        <a:t>Any additional analytics or tracking applications in use?</a:t>
                      </a:r>
                    </a:p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Any custom functionality existing on the site today?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830805"/>
                  </a:ext>
                </a:extLst>
              </a:tr>
              <a:tr h="87159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en-US" sz="2400"/>
                        <a:t>Backups &amp; Security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Do you have daily/weekly website backups?</a:t>
                      </a:r>
                    </a:p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Do you have a website security monitoring solution in place?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8377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2766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D6D504-7165-0946-BFC1-F90D77906E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BRAND CHECKLIST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C26EB-69B0-8B4D-A97F-E722DE2CA908}"/>
              </a:ext>
            </a:extLst>
          </p:cNvPr>
          <p:cNvSpPr txBox="1"/>
          <p:nvPr/>
        </p:nvSpPr>
        <p:spPr>
          <a:xfrm>
            <a:off x="1224456" y="1988780"/>
            <a:ext cx="10969131" cy="100642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400" b="1">
                <a:solidFill>
                  <a:schemeClr val="accent2"/>
                </a:solidFill>
              </a:rPr>
              <a:t>Brand Guidelines / Style Sheet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91D20"/>
                </a:solidFill>
              </a:rPr>
              <a:t>Do you have established brand guidelines?</a:t>
            </a:r>
            <a:endParaRPr lang="en-US" sz="2400">
              <a:solidFill>
                <a:srgbClr val="191D20"/>
              </a:solidFill>
              <a:cs typeface="Arial"/>
            </a:endParaRPr>
          </a:p>
          <a:p>
            <a:pPr marL="914400" lvl="1"/>
            <a:endParaRPr lang="en-US" sz="2400">
              <a:ea typeface="+mn-lt"/>
              <a:cs typeface="+mn-lt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b="1">
                <a:solidFill>
                  <a:schemeClr val="accent2"/>
                </a:solidFill>
              </a:rPr>
              <a:t>EPS Logo</a:t>
            </a:r>
            <a:endParaRPr lang="en-US" sz="2400" b="1">
              <a:solidFill>
                <a:schemeClr val="accent2"/>
              </a:solidFill>
              <a:cs typeface="Arial"/>
            </a:endParaRP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2400"/>
              <a:t>Do you have an eps or ai version of your logo available?</a:t>
            </a:r>
            <a:endParaRPr lang="en-US" sz="2400">
              <a:cs typeface="Arial"/>
            </a:endParaRPr>
          </a:p>
          <a:p>
            <a:pPr marL="914400" lvl="1"/>
            <a:endParaRPr lang="en-US" sz="2400">
              <a:cs typeface="Arial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b="1">
                <a:solidFill>
                  <a:schemeClr val="accent2"/>
                </a:solidFill>
              </a:rPr>
              <a:t>Fonts</a:t>
            </a:r>
            <a:endParaRPr lang="en-US" sz="2400" b="1">
              <a:solidFill>
                <a:schemeClr val="accent2"/>
              </a:solidFill>
              <a:cs typeface="Arial"/>
            </a:endParaRP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2400"/>
              <a:t>What fonts are approved for your brand and when are they applicable?</a:t>
            </a:r>
            <a:endParaRPr lang="en-US" sz="2400">
              <a:cs typeface="Arial"/>
            </a:endParaRP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2400"/>
              <a:t>Are they Google fonts?</a:t>
            </a:r>
            <a:endParaRPr lang="en-US" sz="2400">
              <a:cs typeface="Arial"/>
            </a:endParaRPr>
          </a:p>
          <a:p>
            <a:pPr marL="914400" lvl="1"/>
            <a:endParaRPr lang="en-US" sz="2400">
              <a:cs typeface="Arial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b="1">
                <a:solidFill>
                  <a:schemeClr val="accent2"/>
                </a:solidFill>
              </a:rPr>
              <a:t>Colors</a:t>
            </a:r>
            <a:endParaRPr lang="en-US" sz="2400" b="1">
              <a:solidFill>
                <a:schemeClr val="accent2"/>
              </a:solidFill>
              <a:cs typeface="Arial"/>
            </a:endParaRP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2400"/>
              <a:t>What are your primary and secondary palettes?</a:t>
            </a:r>
            <a:endParaRPr lang="en-US" sz="2400">
              <a:cs typeface="Arial"/>
            </a:endParaRPr>
          </a:p>
          <a:p>
            <a:pPr marL="1371600" lvl="1" indent="-457200">
              <a:buFont typeface="Arial" panose="020B0604020202020204" pitchFamily="34" charset="0"/>
              <a:buChar char="•"/>
            </a:pPr>
            <a:endParaRPr lang="en-US" sz="2400">
              <a:cs typeface="Arial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b="1">
                <a:solidFill>
                  <a:schemeClr val="accent2"/>
                </a:solidFill>
              </a:rPr>
              <a:t>Icons, images, or other brand elements?</a:t>
            </a:r>
            <a:endParaRPr lang="en-US" sz="2400" b="1">
              <a:solidFill>
                <a:schemeClr val="accent2"/>
              </a:solidFill>
              <a:cs typeface="Arial"/>
            </a:endParaRP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91D20"/>
                </a:solidFill>
              </a:rPr>
              <a:t>Do you have any established sets of icons that your brand uses for website, collateral, etc.?</a:t>
            </a:r>
            <a:endParaRPr lang="en-US" sz="2400">
              <a:cs typeface="Arial" panose="020B0604020202020204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400">
              <a:solidFill>
                <a:srgbClr val="191D20"/>
              </a:solidFill>
              <a:cs typeface="Arial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b="1">
                <a:solidFill>
                  <a:schemeClr val="accent2"/>
                </a:solidFill>
              </a:rPr>
              <a:t>What is the voice of your brand? What ‘feeling’ do you want users to have when thinking of your company?</a:t>
            </a:r>
            <a:endParaRPr lang="en-US" sz="2400" b="1">
              <a:solidFill>
                <a:schemeClr val="accent2"/>
              </a:solidFill>
              <a:cs typeface="Arial"/>
            </a:endParaRPr>
          </a:p>
          <a:p>
            <a:pPr marL="1257300" lvl="1" indent="-342900">
              <a:buFont typeface="Arial" panose="020B0604020202020204" pitchFamily="34" charset="0"/>
              <a:buChar char="•"/>
            </a:pPr>
            <a:r>
              <a:rPr lang="en-US" sz="2400"/>
              <a:t>What tone or voice do you want your brand to convey?</a:t>
            </a:r>
            <a:endParaRPr lang="en-US" sz="2400">
              <a:cs typeface="Arial"/>
            </a:endParaRPr>
          </a:p>
          <a:p>
            <a:pPr marL="1257300" lvl="1" indent="-342900">
              <a:buFont typeface="Arial" panose="020B0604020202020204" pitchFamily="34" charset="0"/>
              <a:buChar char="•"/>
            </a:pPr>
            <a:r>
              <a:rPr lang="en-US" sz="2400"/>
              <a:t>Ex. Casual, approachable, professional, enterprise, humorous, empathetic, etc.</a:t>
            </a:r>
            <a:endParaRPr lang="en-US" sz="2400">
              <a:cs typeface="Arial"/>
            </a:endParaRPr>
          </a:p>
          <a:p>
            <a:pPr marL="1257300" lvl="1" indent="-342900">
              <a:buFont typeface="Arial" panose="020B0604020202020204" pitchFamily="34" charset="0"/>
              <a:buChar char="•"/>
            </a:pPr>
            <a:r>
              <a:rPr lang="en-US" sz="2400"/>
              <a:t>What do you want your brand to evoke?</a:t>
            </a:r>
            <a:endParaRPr lang="en-US" sz="2400">
              <a:cs typeface="Arial"/>
            </a:endParaRPr>
          </a:p>
          <a:p>
            <a:pPr marL="1257300" lvl="1" indent="-342900">
              <a:buFont typeface="Arial" panose="020B0604020202020204" pitchFamily="34" charset="0"/>
              <a:buChar char="•"/>
            </a:pPr>
            <a:r>
              <a:rPr lang="en-US" sz="2400"/>
              <a:t>Ex. Trust, compassion, quality, welcoming, expertise, experienced, caring, dependable, etc.</a:t>
            </a:r>
            <a:endParaRPr lang="en-US" sz="240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512753-7A11-8241-9CF0-D9B361C599CE}"/>
              </a:ext>
            </a:extLst>
          </p:cNvPr>
          <p:cNvSpPr txBox="1"/>
          <p:nvPr/>
        </p:nvSpPr>
        <p:spPr>
          <a:xfrm>
            <a:off x="12193587" y="1988780"/>
            <a:ext cx="11725584" cy="82176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400" b="1">
                <a:solidFill>
                  <a:schemeClr val="accent2"/>
                </a:solidFill>
                <a:cs typeface="Arial"/>
              </a:rPr>
              <a:t>Website</a:t>
            </a:r>
            <a:endParaRPr lang="en-US" sz="2400">
              <a:solidFill>
                <a:schemeClr val="accent2"/>
              </a:solidFill>
              <a:cs typeface="Arial"/>
            </a:endParaRP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91D20"/>
                </a:solidFill>
                <a:cs typeface="Arial"/>
              </a:rPr>
              <a:t>Is your website branding up-to-date?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91D20"/>
                </a:solidFill>
                <a:cs typeface="Arial"/>
              </a:rPr>
              <a:t>Is your website content up-to-date/relevant for your business today?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b="1">
              <a:solidFill>
                <a:schemeClr val="accent2"/>
              </a:solidFill>
              <a:cs typeface="Arial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b="1">
                <a:solidFill>
                  <a:schemeClr val="accent2"/>
                </a:solidFill>
                <a:cs typeface="Arial"/>
              </a:rPr>
              <a:t>Customer Experience</a:t>
            </a:r>
            <a:endParaRPr lang="en-US" sz="2400">
              <a:solidFill>
                <a:schemeClr val="accent2"/>
              </a:solidFill>
              <a:cs typeface="Arial"/>
            </a:endParaRP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91D20"/>
                </a:solidFill>
                <a:cs typeface="Arial"/>
              </a:rPr>
              <a:t>What do you want your users to get right away when visiting your website?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91D20"/>
                </a:solidFill>
                <a:cs typeface="Arial"/>
              </a:rPr>
              <a:t>What is the reason your company/brand exists?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endParaRPr lang="en-US" sz="2400">
              <a:solidFill>
                <a:srgbClr val="191D20"/>
              </a:solidFill>
              <a:cs typeface="Arial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>
                <a:solidFill>
                  <a:schemeClr val="accent2"/>
                </a:solidFill>
                <a:cs typeface="Arial"/>
              </a:rPr>
              <a:t>Competitive Advantage / Emotional Connection</a:t>
            </a:r>
          </a:p>
          <a:p>
            <a:pPr marL="1257300" lvl="1" indent="-342900">
              <a:buFont typeface="Arial"/>
              <a:buChar char="•"/>
            </a:pPr>
            <a:r>
              <a:rPr lang="en-US" sz="2400">
                <a:solidFill>
                  <a:srgbClr val="353535"/>
                </a:solidFill>
                <a:cs typeface="Arial"/>
              </a:rPr>
              <a:t>What are ways that you solve your customer’s problems?</a:t>
            </a:r>
          </a:p>
          <a:p>
            <a:pPr marL="1257300" lvl="1" indent="-342900">
              <a:buFont typeface="Arial"/>
              <a:buChar char="•"/>
            </a:pPr>
            <a:r>
              <a:rPr lang="en-US" sz="2400">
                <a:solidFill>
                  <a:srgbClr val="353535"/>
                </a:solidFill>
                <a:cs typeface="Arial"/>
              </a:rPr>
              <a:t>What are issues/challenges making them feel stressed out?</a:t>
            </a:r>
          </a:p>
          <a:p>
            <a:pPr marL="1257300" lvl="1" indent="-342900">
              <a:buFont typeface="Arial"/>
              <a:buChar char="•"/>
            </a:pPr>
            <a:r>
              <a:rPr lang="en-US" sz="2400">
                <a:solidFill>
                  <a:srgbClr val="353535"/>
                </a:solidFill>
                <a:cs typeface="Arial"/>
              </a:rPr>
              <a:t>What are ways that you resolve that stress for them?</a:t>
            </a:r>
          </a:p>
          <a:p>
            <a:pPr marL="1257300" lvl="1" indent="-342900">
              <a:buFont typeface="Arial"/>
              <a:buChar char="•"/>
            </a:pPr>
            <a:r>
              <a:rPr lang="en-US" sz="2400">
                <a:solidFill>
                  <a:srgbClr val="353535"/>
                </a:solidFill>
                <a:cs typeface="Arial"/>
              </a:rPr>
              <a:t>How is this different from your competition?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b="1">
              <a:solidFill>
                <a:schemeClr val="accent2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b="1">
                <a:solidFill>
                  <a:schemeClr val="accent2"/>
                </a:solidFill>
              </a:rPr>
              <a:t>Inspiration: What are some websites that you admire? For what reasons?</a:t>
            </a:r>
            <a:endParaRPr lang="en-US" sz="2400" b="1">
              <a:solidFill>
                <a:schemeClr val="accent2"/>
              </a:solidFill>
              <a:cs typeface="Arial"/>
            </a:endParaRP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91D20"/>
                </a:solidFill>
                <a:cs typeface="Arial"/>
              </a:rPr>
              <a:t>List of websites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endParaRPr lang="en-US" sz="2400">
              <a:solidFill>
                <a:srgbClr val="191D20"/>
              </a:solidFill>
              <a:cs typeface="Arial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b="1">
                <a:solidFill>
                  <a:schemeClr val="accent2"/>
                </a:solidFill>
              </a:rPr>
              <a:t>Inspiration: What are some websites you do not like? For what reasons?</a:t>
            </a:r>
            <a:endParaRPr lang="en-US" sz="2400" b="1">
              <a:solidFill>
                <a:schemeClr val="accent2"/>
              </a:solidFill>
              <a:cs typeface="Arial"/>
            </a:endParaRP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2400"/>
              <a:t>List of websites</a:t>
            </a:r>
            <a:endParaRPr lang="en-US" sz="2400">
              <a:cs typeface="Arial"/>
            </a:endParaRPr>
          </a:p>
          <a:p>
            <a:pPr marL="1371600" lvl="1" indent="-457200">
              <a:buFont typeface="Arial" panose="020B0604020202020204" pitchFamily="34" charset="0"/>
              <a:buChar char="•"/>
            </a:pPr>
            <a:endParaRPr lang="en-US" sz="2400">
              <a:cs typeface="Arial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400" b="1">
              <a:solidFill>
                <a:schemeClr val="accent2"/>
              </a:solidFill>
              <a:cs typeface="Arial"/>
            </a:endParaRPr>
          </a:p>
          <a:p>
            <a:endParaRPr lang="en-US" sz="2400">
              <a:solidFill>
                <a:srgbClr val="191D2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328250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139B9-B9A4-7648-BEAF-544E43318A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COMPANY INTAKE &amp; GOAL SETTING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42369-DD89-5747-9259-2B1DE992F612}"/>
              </a:ext>
            </a:extLst>
          </p:cNvPr>
          <p:cNvSpPr txBox="1"/>
          <p:nvPr/>
        </p:nvSpPr>
        <p:spPr>
          <a:xfrm>
            <a:off x="11396546" y="1839812"/>
            <a:ext cx="12686036" cy="9603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WHY do you want to refresh your site?</a:t>
            </a:r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Value Prop / Business Objective &amp; Goals</a:t>
            </a:r>
          </a:p>
          <a:p>
            <a:pPr marL="1485946" lvl="1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Are you shifting product, solution, or market focus?</a:t>
            </a:r>
          </a:p>
          <a:p>
            <a:pPr marL="1485946" lvl="1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What are your growth areas?</a:t>
            </a:r>
          </a:p>
          <a:p>
            <a:pPr marL="1485946" lvl="1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Do you have an established business objective / value prop?</a:t>
            </a:r>
          </a:p>
          <a:p>
            <a:pPr marL="1485946" lvl="1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Any established business goals?</a:t>
            </a:r>
          </a:p>
          <a:p>
            <a:pPr marL="1485946" lvl="1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What are your competitive differentiators?</a:t>
            </a:r>
          </a:p>
          <a:p>
            <a:pPr marL="1485946" lvl="1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Who are your competitors?</a:t>
            </a:r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lang="en-US" sz="3200">
                <a:cs typeface="Arial"/>
              </a:rPr>
              <a:t> / Users</a:t>
            </a:r>
          </a:p>
          <a:p>
            <a:pPr marL="1485946" lvl="1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cs typeface="Arial"/>
              </a:rPr>
              <a:t>WHO are your key personas / target audience?</a:t>
            </a:r>
            <a:endParaRPr lang="en-US" sz="3200"/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cs typeface="Arial"/>
              </a:rPr>
              <a:t>Website Goals &amp; KPIs </a:t>
            </a:r>
          </a:p>
          <a:p>
            <a:pPr marL="1485946" lvl="1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cs typeface="Arial"/>
              </a:rPr>
              <a:t>WHAT do you expect your Website to deliver for your business?</a:t>
            </a:r>
          </a:p>
        </p:txBody>
      </p:sp>
      <p:sp>
        <p:nvSpPr>
          <p:cNvPr id="7" name="Shape 539">
            <a:extLst>
              <a:ext uri="{FF2B5EF4-FFF2-40B4-BE49-F238E27FC236}">
                <a16:creationId xmlns:a16="http://schemas.microsoft.com/office/drawing/2014/main" id="{7099E226-6E5E-094A-BE58-358B52D65D80}"/>
              </a:ext>
            </a:extLst>
          </p:cNvPr>
          <p:cNvSpPr/>
          <p:nvPr/>
        </p:nvSpPr>
        <p:spPr>
          <a:xfrm>
            <a:off x="1063134" y="2138218"/>
            <a:ext cx="9927916" cy="8717895"/>
          </a:xfrm>
          <a:prstGeom prst="rect">
            <a:avLst/>
          </a:prstGeom>
          <a:solidFill>
            <a:schemeClr val="accent1">
              <a:alpha val="15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3838" tIns="243838" rIns="243838" bIns="243838">
            <a:spAutoFit/>
          </a:bodyPr>
          <a:lstStyle/>
          <a:p>
            <a:pPr>
              <a:lnSpc>
                <a:spcPct val="120000"/>
              </a:lnSpc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sz="2800">
                <a:latin typeface="Arial" charset="0"/>
                <a:ea typeface="Arial" charset="0"/>
                <a:cs typeface="Arial" charset="0"/>
              </a:rPr>
              <a:t>The first step in our strategy phase to gain a better understanding of your business, goals, and target audience.</a:t>
            </a:r>
            <a:r>
              <a:rPr sz="280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The focus areas to the right and on the next slide will be covered, and we will use this information as we move forward into developing your site map.</a:t>
            </a:r>
          </a:p>
          <a:p>
            <a:pPr>
              <a:lnSpc>
                <a:spcPct val="120000"/>
              </a:lnSpc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sz="2800" b="1">
                <a:latin typeface="Arial" charset="0"/>
                <a:ea typeface="Arial" charset="0"/>
                <a:cs typeface="Arial" charset="0"/>
                <a:sym typeface="Proxima Nova Semibold"/>
              </a:rPr>
              <a:t>GOAL:</a:t>
            </a:r>
            <a:r>
              <a:rPr lang="en-US" sz="2800" b="1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Set your launchpad site up for success by establishing a strong foundation that is focused on your audience.</a:t>
            </a:r>
          </a:p>
          <a:p>
            <a:pPr>
              <a:lnSpc>
                <a:spcPct val="120000"/>
              </a:lnSpc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sz="2800" b="1">
                <a:latin typeface="Arial" charset="0"/>
                <a:ea typeface="Arial" charset="0"/>
                <a:cs typeface="Arial" charset="0"/>
                <a:sym typeface="Proxima Nova Semibold"/>
              </a:rPr>
              <a:t>ACTION:</a:t>
            </a:r>
            <a:r>
              <a:rPr lang="en-US" sz="2800" b="1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Review these topics and be prepared to share with your TSL digital strategy team. Ensure all critical stakeholders/subject matter experts attend the call to share their insight so we get a full view into your business and make the most of our time together.</a:t>
            </a:r>
          </a:p>
          <a:p>
            <a:pPr>
              <a:lnSpc>
                <a:spcPct val="120000"/>
              </a:lnSpc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93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139B9-B9A4-7648-BEAF-544E43318A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COMPANY INTAKE &amp; GOAL SETTING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09C3D1-418F-5D44-800F-37B165944B3E}"/>
              </a:ext>
            </a:extLst>
          </p:cNvPr>
          <p:cNvGraphicFramePr>
            <a:graphicFrameLocks noGrp="1"/>
          </p:cNvGraphicFramePr>
          <p:nvPr/>
        </p:nvGraphicFramePr>
        <p:xfrm>
          <a:off x="2655263" y="2265445"/>
          <a:ext cx="18158960" cy="931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9480">
                  <a:extLst>
                    <a:ext uri="{9D8B030D-6E8A-4147-A177-3AD203B41FA5}">
                      <a16:colId xmlns:a16="http://schemas.microsoft.com/office/drawing/2014/main" val="3831933638"/>
                    </a:ext>
                  </a:extLst>
                </a:gridCol>
                <a:gridCol w="9079480">
                  <a:extLst>
                    <a:ext uri="{9D8B030D-6E8A-4147-A177-3AD203B41FA5}">
                      <a16:colId xmlns:a16="http://schemas.microsoft.com/office/drawing/2014/main" val="3879323973"/>
                    </a:ext>
                  </a:extLst>
                </a:gridCol>
              </a:tblGrid>
              <a:tr h="7774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ABOUT YOUR BUSINESS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DIGGING DEEPER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1051604"/>
                  </a:ext>
                </a:extLst>
              </a:tr>
              <a:tr h="555348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/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/>
                        <a:t>What is the main function of your business?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2400"/>
                        <a:t>What are you known for?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705577"/>
                  </a:ext>
                </a:extLst>
              </a:tr>
              <a:tr h="555348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/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/>
                        <a:t>What is your key differentiator? 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2400"/>
                        <a:t>What makes you stand out?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9108409"/>
                  </a:ext>
                </a:extLst>
              </a:tr>
              <a:tr h="1379266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/>
                        <a:t>What are your current products / solutions / services?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Are they represented on your existing website?</a:t>
                      </a:r>
                    </a:p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Which ones are driving your business?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339576"/>
                  </a:ext>
                </a:extLst>
              </a:tr>
              <a:tr h="99962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400"/>
                        <a:t>Confirm what your business is being ‘found for’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2400"/>
                        <a:t>Found in SEO Audit (provided by TSL)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830805"/>
                  </a:ext>
                </a:extLst>
              </a:tr>
              <a:tr h="144390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en-US" sz="2400"/>
                        <a:t>Confirm Priority CTA – the ultimate action a user can make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Additional CTAs? </a:t>
                      </a:r>
                    </a:p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Downloads, Events, Newsletter / Blog Subscription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8377047"/>
                  </a:ext>
                </a:extLst>
              </a:tr>
              <a:tr h="233246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en-US" sz="2400"/>
                        <a:t>How do your customers currently get in touch with you?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Phone</a:t>
                      </a:r>
                    </a:p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Email</a:t>
                      </a:r>
                    </a:p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Office Hours (In Person)</a:t>
                      </a:r>
                    </a:p>
                    <a:p>
                      <a:pPr marL="342900" marR="0" lvl="0" indent="-3429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/>
                        <a:t>Online: Chat / Web Support / Help Desk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83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92888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139B9-B9A4-7648-BEAF-544E43318A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CUSTOMER INFORMATION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DA9F0-3767-3C48-B16C-470907A2750D}"/>
              </a:ext>
            </a:extLst>
          </p:cNvPr>
          <p:cNvSpPr txBox="1"/>
          <p:nvPr/>
        </p:nvSpPr>
        <p:spPr>
          <a:xfrm>
            <a:off x="1282238" y="1839812"/>
            <a:ext cx="10578068" cy="9603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What are your current costs per lead acquisition?</a:t>
            </a:r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What are your current costs per Sales Qualified Lead acquisition?</a:t>
            </a:r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What are your current costs of getting a lead that goes to a closed deal?</a:t>
            </a:r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What are your typical progression rates on leads?</a:t>
            </a:r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What is your current SQL to win ratio?</a:t>
            </a:r>
          </a:p>
          <a:p>
            <a:pPr marL="1485946" lvl="1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this can be based on product type</a:t>
            </a:r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What are the products that will be promoted?</a:t>
            </a:r>
          </a:p>
          <a:p>
            <a:pPr marL="1485946" lvl="1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What are their average deal sizes? </a:t>
            </a:r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Is any of this retainer business? </a:t>
            </a:r>
          </a:p>
          <a:p>
            <a:pPr marL="1485946" lvl="1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What are contract lengths? </a:t>
            </a:r>
          </a:p>
          <a:p>
            <a:pPr marL="1485946" lvl="1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What is the retention rate after the first contract?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AF35E-7709-4C4A-9B3B-005260715869}"/>
              </a:ext>
            </a:extLst>
          </p:cNvPr>
          <p:cNvSpPr/>
          <p:nvPr/>
        </p:nvSpPr>
        <p:spPr>
          <a:xfrm>
            <a:off x="12758363" y="1839812"/>
            <a:ext cx="10346574" cy="664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Beyond just revenue, do you have estimates of profit per win or average lifetime net profit?</a:t>
            </a:r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Do you have MQL or SQL volume goals? </a:t>
            </a:r>
          </a:p>
          <a:p>
            <a:pPr marL="1485946" lvl="1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What are these based off of?</a:t>
            </a:r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What are your goals for won business or partner won business generated by marketing/advertising?</a:t>
            </a:r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Which landing pages on your site have the most perceived value in terms of buying intent?</a:t>
            </a:r>
          </a:p>
          <a:p>
            <a:pPr marL="1485946" lvl="1" indent="-571500">
              <a:lnSpc>
                <a:spcPct val="150000"/>
              </a:lnSpc>
              <a:buFont typeface="Wingdings"/>
              <a:buChar char="§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Which have the least?</a:t>
            </a:r>
          </a:p>
        </p:txBody>
      </p:sp>
    </p:spTree>
    <p:extLst>
      <p:ext uri="{BB962C8B-B14F-4D97-AF65-F5344CB8AC3E}">
        <p14:creationId xmlns:p14="http://schemas.microsoft.com/office/powerpoint/2010/main" val="29231129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6F1546-4E48-284D-A451-5C201869F901}"/>
              </a:ext>
            </a:extLst>
          </p:cNvPr>
          <p:cNvSpPr/>
          <p:nvPr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ABDB59-E3AF-9E4E-83E2-4377510919B2}"/>
              </a:ext>
            </a:extLst>
          </p:cNvPr>
          <p:cNvSpPr/>
          <p:nvPr/>
        </p:nvSpPr>
        <p:spPr>
          <a:xfrm rot="10800000">
            <a:off x="19661187" y="12740401"/>
            <a:ext cx="4724400" cy="975598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7007-E625-9D46-83B5-4972FD01008C}"/>
              </a:ext>
            </a:extLst>
          </p:cNvPr>
          <p:cNvSpPr txBox="1"/>
          <p:nvPr/>
        </p:nvSpPr>
        <p:spPr>
          <a:xfrm>
            <a:off x="1220787" y="304801"/>
            <a:ext cx="219456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600" b="1" cap="all">
                <a:solidFill>
                  <a:srgbClr val="ED4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kickoff call agenda</a:t>
            </a:r>
            <a:endParaRPr lang="en-US" sz="5600" b="1" cap="all">
              <a:solidFill>
                <a:srgbClr val="ED493F"/>
              </a:solidFill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72BB9-5ED9-FA48-A6D5-958A33ABC457}"/>
              </a:ext>
            </a:extLst>
          </p:cNvPr>
          <p:cNvSpPr/>
          <p:nvPr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AF999-36D3-3D4B-90FC-7D88C16869A5}"/>
              </a:ext>
            </a:extLst>
          </p:cNvPr>
          <p:cNvSpPr txBox="1"/>
          <p:nvPr/>
        </p:nvSpPr>
        <p:spPr>
          <a:xfrm>
            <a:off x="3430586" y="3803771"/>
            <a:ext cx="1760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2E36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5C552-8CE6-5E4B-87E7-32FDF78207DC}"/>
              </a:ext>
            </a:extLst>
          </p:cNvPr>
          <p:cNvSpPr txBox="1"/>
          <p:nvPr/>
        </p:nvSpPr>
        <p:spPr>
          <a:xfrm>
            <a:off x="1398389" y="2673324"/>
            <a:ext cx="22454317" cy="8945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/>
                </a:solidFill>
                <a:latin typeface="Arial"/>
                <a:cs typeface="Arial"/>
              </a:rPr>
              <a:t>Introductions</a:t>
            </a:r>
            <a:endParaRPr lang="en-US" dirty="0">
              <a:solidFill>
                <a:schemeClr val="accent4"/>
              </a:solidFill>
              <a:cs typeface="Arial"/>
            </a:endParaRPr>
          </a:p>
          <a:p>
            <a:pPr marL="2057400" lvl="1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6A6A6A"/>
                </a:solidFill>
                <a:latin typeface="Arial"/>
                <a:cs typeface="Arial"/>
              </a:rPr>
              <a:t>Introduce TSL Team</a:t>
            </a:r>
          </a:p>
          <a:p>
            <a:pPr marL="2057400" lvl="1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6A6A6A"/>
                </a:solidFill>
                <a:latin typeface="Arial"/>
                <a:cs typeface="Arial"/>
              </a:rPr>
              <a:t>Introduce 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Initium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SoftWorks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3200" dirty="0">
                <a:solidFill>
                  <a:srgbClr val="6A6A6A"/>
                </a:solidFill>
                <a:latin typeface="Arial"/>
                <a:cs typeface="Arial"/>
              </a:rPr>
              <a:t>project stakeholders</a:t>
            </a:r>
            <a:endParaRPr lang="en-US" dirty="0">
              <a:solidFill>
                <a:srgbClr val="191D20"/>
              </a:solidFill>
              <a:latin typeface="Arial"/>
              <a:cs typeface="Arial"/>
            </a:endParaRPr>
          </a:p>
          <a:p>
            <a:pPr marL="2057400" lvl="1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6A6A6A"/>
                </a:solidFill>
                <a:latin typeface="Arial"/>
                <a:cs typeface="Arial"/>
              </a:rPr>
              <a:t>SOW Review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/>
                </a:solidFill>
                <a:cs typeface="Arial"/>
              </a:rPr>
              <a:t>Road to Communication Hub: What’s Next?</a:t>
            </a:r>
            <a:endParaRPr lang="en-US" sz="3200" dirty="0">
              <a:solidFill>
                <a:schemeClr val="accent4"/>
              </a:solidFill>
              <a:cs typeface="Arial"/>
            </a:endParaRPr>
          </a:p>
          <a:p>
            <a:pPr marL="2057400" lvl="1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6A6A6A"/>
                </a:solidFill>
                <a:cs typeface="Arial"/>
              </a:rPr>
              <a:t>Communication Hub Process Overview</a:t>
            </a:r>
          </a:p>
          <a:p>
            <a:pPr marL="2057400" lvl="1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6A6A6A"/>
                </a:solidFill>
                <a:cs typeface="Arial"/>
              </a:rPr>
              <a:t>Phase 1 Strategy Planning </a:t>
            </a:r>
            <a:endParaRPr lang="en-US" dirty="0">
              <a:solidFill>
                <a:schemeClr val="accent4"/>
              </a:solidFill>
              <a:cs typeface="Arial"/>
            </a:endParaRPr>
          </a:p>
          <a:p>
            <a:pPr marL="2057400" lvl="1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6A6A6A"/>
                </a:solidFill>
                <a:cs typeface="Arial"/>
              </a:rPr>
              <a:t>Critical Project Milestones &amp; Scheduling</a:t>
            </a:r>
          </a:p>
          <a:p>
            <a:pPr marL="2057400" lvl="1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6A6A6A"/>
                </a:solidFill>
                <a:cs typeface="Arial"/>
              </a:rPr>
              <a:t>HubSpot vs. WordPress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/>
                </a:solidFill>
                <a:cs typeface="Arial"/>
              </a:rPr>
              <a:t>Website Goals Overview</a:t>
            </a:r>
            <a:endParaRPr lang="en-US" dirty="0">
              <a:solidFill>
                <a:schemeClr val="accent4"/>
              </a:solidFill>
              <a:cs typeface="Arial"/>
            </a:endParaRPr>
          </a:p>
          <a:p>
            <a:pPr marL="2057400" lvl="1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6A6A6A"/>
                </a:solidFill>
                <a:cs typeface="Arial"/>
              </a:rPr>
              <a:t>Define Goals &amp; Next Steps</a:t>
            </a:r>
            <a:endParaRPr lang="en-US" dirty="0">
              <a:solidFill>
                <a:schemeClr val="accent4"/>
              </a:solidFill>
              <a:cs typeface="Arial"/>
            </a:endParaRPr>
          </a:p>
          <a:p>
            <a:pPr marL="2057400" lvl="1" indent="-457200">
              <a:lnSpc>
                <a:spcPct val="150000"/>
              </a:lnSpc>
              <a:buFont typeface="Arial"/>
              <a:buChar char="•"/>
            </a:pPr>
            <a:endParaRPr lang="en-US">
              <a:solidFill>
                <a:schemeClr val="accent4"/>
              </a:solidFill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E89C28-754A-4640-BCCF-8D00DD5ED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0412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139B9-B9A4-7648-BEAF-544E43318A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SEO STARTER info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6AD40-40CD-5E42-AA93-87E0E09CD5FF}"/>
              </a:ext>
            </a:extLst>
          </p:cNvPr>
          <p:cNvSpPr txBox="1"/>
          <p:nvPr/>
        </p:nvSpPr>
        <p:spPr>
          <a:xfrm>
            <a:off x="1373187" y="1846259"/>
            <a:ext cx="9765881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>
                <a:cs typeface="Arial" panose="020B0604020202020204"/>
              </a:rPr>
              <a:t>What do you want your company to be found for?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>
                <a:cs typeface="Arial" panose="020B0604020202020204"/>
              </a:rPr>
              <a:t>Are there keywords/search terms you believe you are currently being found for?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>
                <a:cs typeface="Arial" panose="020B0604020202020204"/>
              </a:rPr>
              <a:t>What are some questions that users may type into Google as they search for answers to their challenges?</a:t>
            </a:r>
          </a:p>
          <a:p>
            <a:pPr>
              <a:buFont typeface="Arial"/>
              <a:buChar char="•"/>
            </a:pPr>
            <a:endParaRPr lang="en-US" sz="2800" b="1">
              <a:cs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0D07B-077A-034A-9880-42C85474D8E1}"/>
              </a:ext>
            </a:extLst>
          </p:cNvPr>
          <p:cNvSpPr txBox="1"/>
          <p:nvPr/>
        </p:nvSpPr>
        <p:spPr>
          <a:xfrm>
            <a:off x="1373187" y="5352022"/>
            <a:ext cx="9765881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cs typeface="Arial" panose="020B0604020202020204"/>
              </a:rPr>
              <a:t>Keyword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cs typeface="Arial" panose="020B0604020202020204"/>
              </a:rPr>
              <a:t>Keyword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cs typeface="Arial" panose="020B0604020202020204"/>
              </a:rPr>
              <a:t>Keyword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cs typeface="Arial" panose="020B0604020202020204"/>
              </a:rPr>
              <a:t>What is a question people type into Google?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cs typeface="Arial" panose="020B0604020202020204"/>
              </a:rPr>
              <a:t>Why is the Earth round?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cs typeface="Arial" panose="020B0604020202020204"/>
              </a:rPr>
              <a:t>Why do cats have tails?</a:t>
            </a:r>
          </a:p>
          <a:p>
            <a:pPr>
              <a:buFont typeface="Arial"/>
              <a:buChar char="•"/>
            </a:pPr>
            <a:endParaRPr lang="en-US" sz="2400">
              <a:cs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BFDD4-F324-134A-B59D-DF4F16E03B48}"/>
              </a:ext>
            </a:extLst>
          </p:cNvPr>
          <p:cNvSpPr txBox="1"/>
          <p:nvPr/>
        </p:nvSpPr>
        <p:spPr>
          <a:xfrm>
            <a:off x="13715999" y="1846259"/>
            <a:ext cx="8973879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>
                <a:ea typeface="+mn-lt"/>
                <a:cs typeface="+mn-lt"/>
              </a:rPr>
              <a:t>Provide a list of your top competitors and their URLs.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>
                <a:ea typeface="+mn-lt"/>
                <a:cs typeface="+mn-lt"/>
              </a:rPr>
              <a:t>Feel free to categorize them if needed.</a:t>
            </a:r>
            <a:endParaRPr lang="en-US" sz="2800" b="1"/>
          </a:p>
          <a:p>
            <a:pPr marL="342900" indent="-342900">
              <a:buFont typeface="Arial"/>
              <a:buChar char="•"/>
            </a:pPr>
            <a:endParaRPr lang="en-US" sz="2800" b="1">
              <a:cs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536BA-FBCA-0842-AC20-031EE2690141}"/>
              </a:ext>
            </a:extLst>
          </p:cNvPr>
          <p:cNvSpPr txBox="1"/>
          <p:nvPr/>
        </p:nvSpPr>
        <p:spPr>
          <a:xfrm>
            <a:off x="13715999" y="4169972"/>
            <a:ext cx="897387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>
                <a:cs typeface="Arial" panose="020B0604020202020204"/>
              </a:rPr>
              <a:t>Competitor 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cs typeface="Arial" panose="020B0604020202020204"/>
              </a:rPr>
              <a:t>Competitor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cs typeface="Arial" panose="020B0604020202020204"/>
              </a:rPr>
              <a:t>Competitor 3</a:t>
            </a:r>
          </a:p>
          <a:p>
            <a:pPr marL="457200" indent="-457200">
              <a:buFont typeface="+mj-lt"/>
              <a:buAutoNum type="arabicPeriod"/>
            </a:pPr>
            <a:endParaRPr lang="en-US" sz="2400">
              <a:cs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D36FC0-3B47-D943-91CE-4E9947F1AACB}"/>
              </a:ext>
            </a:extLst>
          </p:cNvPr>
          <p:cNvSpPr txBox="1"/>
          <p:nvPr/>
        </p:nvSpPr>
        <p:spPr>
          <a:xfrm>
            <a:off x="13715999" y="6550339"/>
            <a:ext cx="8973879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>
                <a:ea typeface="+mn-lt"/>
                <a:cs typeface="+mn-lt"/>
              </a:rPr>
              <a:t>What geos do you currently have customers in?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>
                <a:ea typeface="+mn-lt"/>
                <a:cs typeface="+mn-lt"/>
              </a:rPr>
              <a:t>Where do you want to expand into?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>
                <a:ea typeface="+mn-lt"/>
                <a:cs typeface="+mn-lt"/>
              </a:rPr>
              <a:t>What geos are your focus areas?</a:t>
            </a:r>
            <a:endParaRPr lang="en-US" sz="2800" b="1"/>
          </a:p>
          <a:p>
            <a:pPr marL="342900" indent="-342900">
              <a:buFont typeface="Arial"/>
              <a:buChar char="•"/>
            </a:pPr>
            <a:endParaRPr lang="en-US" sz="2800" b="1">
              <a:cs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D403C-EA4B-4949-8353-3554840CBBD5}"/>
              </a:ext>
            </a:extLst>
          </p:cNvPr>
          <p:cNvSpPr txBox="1"/>
          <p:nvPr/>
        </p:nvSpPr>
        <p:spPr>
          <a:xfrm>
            <a:off x="13715999" y="8874052"/>
            <a:ext cx="897387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>
                <a:cs typeface="Arial" panose="020B0604020202020204"/>
              </a:rPr>
              <a:t>Geo 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cs typeface="Arial" panose="020B0604020202020204"/>
              </a:rPr>
              <a:t>Geo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cs typeface="Arial" panose="020B0604020202020204"/>
              </a:rPr>
              <a:t>Geo 3</a:t>
            </a:r>
          </a:p>
          <a:p>
            <a:pPr marL="457200" indent="-457200">
              <a:buFont typeface="+mj-lt"/>
              <a:buAutoNum type="arabicPeriod"/>
            </a:pPr>
            <a:endParaRPr lang="en-US" sz="24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787946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27ED88-5EA8-3E42-8666-5B93B022F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" y="0"/>
            <a:ext cx="24384000" cy="137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F0DDF6-42BC-E446-B83B-05AE9DC01BE7}"/>
              </a:ext>
            </a:extLst>
          </p:cNvPr>
          <p:cNvSpPr/>
          <p:nvPr/>
        </p:nvSpPr>
        <p:spPr>
          <a:xfrm>
            <a:off x="-991" y="1"/>
            <a:ext cx="24384000" cy="137160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C682E-949D-5444-A75F-435955B2B95A}"/>
              </a:ext>
            </a:extLst>
          </p:cNvPr>
          <p:cNvSpPr txBox="1"/>
          <p:nvPr/>
        </p:nvSpPr>
        <p:spPr>
          <a:xfrm>
            <a:off x="-143030" y="3776468"/>
            <a:ext cx="24384000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sz="8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schedule the call </a:t>
            </a:r>
            <a:br>
              <a:rPr lang="en-US" sz="8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next milestone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3CFA2-75FD-A84D-B07A-91EA4AF16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766" y="8568559"/>
            <a:ext cx="2293639" cy="21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079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6F1546-4E48-284D-A451-5C201869F901}"/>
              </a:ext>
            </a:extLst>
          </p:cNvPr>
          <p:cNvSpPr/>
          <p:nvPr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ABDB59-E3AF-9E4E-83E2-4377510919B2}"/>
              </a:ext>
            </a:extLst>
          </p:cNvPr>
          <p:cNvSpPr/>
          <p:nvPr/>
        </p:nvSpPr>
        <p:spPr>
          <a:xfrm rot="10800000">
            <a:off x="19661187" y="12740401"/>
            <a:ext cx="4724400" cy="975598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7007-E625-9D46-83B5-4972FD01008C}"/>
              </a:ext>
            </a:extLst>
          </p:cNvPr>
          <p:cNvSpPr txBox="1"/>
          <p:nvPr/>
        </p:nvSpPr>
        <p:spPr>
          <a:xfrm>
            <a:off x="1220787" y="304801"/>
            <a:ext cx="219456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600" b="1" cap="all">
                <a:solidFill>
                  <a:srgbClr val="ED4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TSL </a:t>
            </a:r>
            <a:r>
              <a:rPr lang="en-US" sz="5600" b="1" cap="all">
                <a:solidFill>
                  <a:srgbClr val="ED493F"/>
                </a:solidFill>
                <a:cs typeface="Arial"/>
              </a:rPr>
              <a:t>WEBSITE STRATEGY team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72BB9-5ED9-FA48-A6D5-958A33ABC457}"/>
              </a:ext>
            </a:extLst>
          </p:cNvPr>
          <p:cNvSpPr/>
          <p:nvPr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E89C28-754A-4640-BCCF-8D00DD5ED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3183E0A-9583-4110-84E6-0949BB28CA4F}"/>
              </a:ext>
            </a:extLst>
          </p:cNvPr>
          <p:cNvSpPr txBox="1"/>
          <p:nvPr/>
        </p:nvSpPr>
        <p:spPr>
          <a:xfrm>
            <a:off x="3512143" y="6035553"/>
            <a:ext cx="3475906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Wesley Beggs</a:t>
            </a:r>
            <a:endParaRPr lang="en-US" sz="2800"/>
          </a:p>
          <a:p>
            <a:pPr algn="ctr"/>
            <a:r>
              <a:rPr lang="en-US" sz="1800" b="1">
                <a:cs typeface="Arial"/>
              </a:rPr>
              <a:t>Project Management</a:t>
            </a:r>
            <a:endParaRPr lang="en-US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96F4D1-CB29-4A46-945C-6D960068DF07}"/>
              </a:ext>
            </a:extLst>
          </p:cNvPr>
          <p:cNvSpPr txBox="1"/>
          <p:nvPr/>
        </p:nvSpPr>
        <p:spPr>
          <a:xfrm>
            <a:off x="8124285" y="6034225"/>
            <a:ext cx="3475906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David English</a:t>
            </a:r>
            <a:endParaRPr lang="en-US" sz="2800"/>
          </a:p>
          <a:p>
            <a:pPr algn="ctr"/>
            <a:r>
              <a:rPr lang="en-US" sz="1800" b="1">
                <a:cs typeface="Arial"/>
              </a:rPr>
              <a:t>Growth Team Rep</a:t>
            </a:r>
            <a:endParaRPr lang="en-US" sz="2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86644C-A350-D248-AF9F-F23C58286B46}"/>
              </a:ext>
            </a:extLst>
          </p:cNvPr>
          <p:cNvSpPr txBox="1"/>
          <p:nvPr/>
        </p:nvSpPr>
        <p:spPr>
          <a:xfrm>
            <a:off x="12557887" y="6034225"/>
            <a:ext cx="3475906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Ryan Brady</a:t>
            </a:r>
            <a:endParaRPr lang="en-US" sz="2800"/>
          </a:p>
          <a:p>
            <a:pPr algn="ctr"/>
            <a:r>
              <a:rPr lang="en-US" sz="1800" b="1">
                <a:cs typeface="Arial"/>
              </a:rPr>
              <a:t>SEO Strategy</a:t>
            </a:r>
            <a:endParaRPr lang="en-US" sz="2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19B705-0C33-A24A-BEEE-8C2BF736A177}"/>
              </a:ext>
            </a:extLst>
          </p:cNvPr>
          <p:cNvSpPr txBox="1"/>
          <p:nvPr/>
        </p:nvSpPr>
        <p:spPr>
          <a:xfrm>
            <a:off x="16858419" y="6034225"/>
            <a:ext cx="3475906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Norma Shepardson</a:t>
            </a:r>
            <a:endParaRPr lang="en-US" sz="2800"/>
          </a:p>
          <a:p>
            <a:pPr algn="ctr"/>
            <a:r>
              <a:rPr lang="en-US" sz="1800" b="1">
                <a:cs typeface="Arial"/>
              </a:rPr>
              <a:t>Website Strategy</a:t>
            </a:r>
            <a:endParaRPr lang="en-US" sz="28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0252B3-9821-7444-B257-BB1D804ECD62}"/>
              </a:ext>
            </a:extLst>
          </p:cNvPr>
          <p:cNvSpPr txBox="1"/>
          <p:nvPr/>
        </p:nvSpPr>
        <p:spPr>
          <a:xfrm>
            <a:off x="3599583" y="10900634"/>
            <a:ext cx="3475906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Anthony Goddard</a:t>
            </a:r>
            <a:endParaRPr lang="en-US" sz="2800"/>
          </a:p>
          <a:p>
            <a:pPr algn="ctr"/>
            <a:r>
              <a:rPr lang="en-US" sz="1800" b="1">
                <a:cs typeface="Arial"/>
              </a:rPr>
              <a:t>Website Development</a:t>
            </a:r>
            <a:endParaRPr lang="en-US" sz="2800"/>
          </a:p>
        </p:txBody>
      </p:sp>
      <p:pic>
        <p:nvPicPr>
          <p:cNvPr id="4" name="Picture 3" descr="A person with her hand on her chin&#10;&#10;Description automatically generated with low confidence">
            <a:extLst>
              <a:ext uri="{FF2B5EF4-FFF2-40B4-BE49-F238E27FC236}">
                <a16:creationId xmlns:a16="http://schemas.microsoft.com/office/drawing/2014/main" id="{8350CB90-3FE1-7B47-93B9-C8919506B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370" y="2383566"/>
            <a:ext cx="3293705" cy="3293705"/>
          </a:xfrm>
          <a:prstGeom prst="rect">
            <a:avLst/>
          </a:prstGeom>
        </p:spPr>
      </p:pic>
      <p:pic>
        <p:nvPicPr>
          <p:cNvPr id="7" name="Picture 6" descr="A person in a white coat&#10;&#10;Description automatically generated with low confidence">
            <a:extLst>
              <a:ext uri="{FF2B5EF4-FFF2-40B4-BE49-F238E27FC236}">
                <a16:creationId xmlns:a16="http://schemas.microsoft.com/office/drawing/2014/main" id="{E0651B2D-3AB9-CC42-8E73-B82EA3E51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24" y="7216299"/>
            <a:ext cx="3301025" cy="3301025"/>
          </a:xfrm>
          <a:prstGeom prst="rect">
            <a:avLst/>
          </a:prstGeom>
        </p:spPr>
      </p:pic>
      <p:pic>
        <p:nvPicPr>
          <p:cNvPr id="19" name="Picture 18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1E260F0F-5D3A-DF42-9D81-80FE64CC4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66" y="2383567"/>
            <a:ext cx="3301025" cy="3301025"/>
          </a:xfrm>
          <a:prstGeom prst="rect">
            <a:avLst/>
          </a:prstGeom>
        </p:spPr>
      </p:pic>
      <p:pic>
        <p:nvPicPr>
          <p:cNvPr id="28" name="Picture 27" descr="A person in a black jacket&#10;&#10;Description automatically generated with low confidence">
            <a:extLst>
              <a:ext uri="{FF2B5EF4-FFF2-40B4-BE49-F238E27FC236}">
                <a16:creationId xmlns:a16="http://schemas.microsoft.com/office/drawing/2014/main" id="{8ADDE24F-DFB7-4543-91DF-8399AC428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768" y="2383566"/>
            <a:ext cx="3301025" cy="3301025"/>
          </a:xfrm>
          <a:prstGeom prst="rect">
            <a:avLst/>
          </a:prstGeom>
        </p:spPr>
      </p:pic>
      <p:pic>
        <p:nvPicPr>
          <p:cNvPr id="32" name="Picture 31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F4ECADC-A8C3-B543-BCF4-A02346C54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66" y="7216299"/>
            <a:ext cx="3301024" cy="3301024"/>
          </a:xfrm>
          <a:prstGeom prst="rect">
            <a:avLst/>
          </a:prstGeom>
        </p:spPr>
      </p:pic>
      <p:pic>
        <p:nvPicPr>
          <p:cNvPr id="34" name="Picture 33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48E563EE-CABB-9244-854D-B3479AD115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768" y="7229945"/>
            <a:ext cx="3301024" cy="3301024"/>
          </a:xfrm>
          <a:prstGeom prst="rect">
            <a:avLst/>
          </a:prstGeom>
        </p:spPr>
      </p:pic>
      <p:pic>
        <p:nvPicPr>
          <p:cNvPr id="36" name="Picture 35" descr="A person with dark hair&#10;&#10;Description automatically generated with low confidence">
            <a:extLst>
              <a:ext uri="{FF2B5EF4-FFF2-40B4-BE49-F238E27FC236}">
                <a16:creationId xmlns:a16="http://schemas.microsoft.com/office/drawing/2014/main" id="{6A4B731D-93EE-E449-8C9A-5C9339EC63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370" y="7216299"/>
            <a:ext cx="3293704" cy="329370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A32DB5C-4FFE-F244-8A48-7B697EAC3057}"/>
              </a:ext>
            </a:extLst>
          </p:cNvPr>
          <p:cNvSpPr txBox="1"/>
          <p:nvPr/>
        </p:nvSpPr>
        <p:spPr>
          <a:xfrm>
            <a:off x="8124284" y="10934810"/>
            <a:ext cx="3475906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Jamie Hill</a:t>
            </a:r>
            <a:endParaRPr lang="en-US" sz="2800"/>
          </a:p>
          <a:p>
            <a:pPr algn="ctr"/>
            <a:r>
              <a:rPr lang="en-US" sz="1800" b="1">
                <a:cs typeface="Arial"/>
              </a:rPr>
              <a:t>Website Design</a:t>
            </a:r>
            <a:endParaRPr lang="en-US" sz="28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B85334-8C7B-D04E-BC5D-DD4621F6154C}"/>
              </a:ext>
            </a:extLst>
          </p:cNvPr>
          <p:cNvSpPr txBox="1"/>
          <p:nvPr/>
        </p:nvSpPr>
        <p:spPr>
          <a:xfrm>
            <a:off x="12732767" y="10916106"/>
            <a:ext cx="3301025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Michele </a:t>
            </a:r>
            <a:r>
              <a:rPr lang="en-US" sz="2400" b="1" err="1"/>
              <a:t>Balze</a:t>
            </a:r>
            <a:endParaRPr lang="en-US" sz="2800"/>
          </a:p>
          <a:p>
            <a:pPr algn="ctr"/>
            <a:r>
              <a:rPr lang="en-US" sz="1800" b="1">
                <a:cs typeface="Arial"/>
              </a:rPr>
              <a:t>Website Copy</a:t>
            </a:r>
            <a:endParaRPr lang="en-US" sz="28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7F0687-2652-824E-99DD-E7EDA5C553A5}"/>
              </a:ext>
            </a:extLst>
          </p:cNvPr>
          <p:cNvSpPr txBox="1"/>
          <p:nvPr/>
        </p:nvSpPr>
        <p:spPr>
          <a:xfrm>
            <a:off x="17257468" y="10902555"/>
            <a:ext cx="3202606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Jenni Schreiber</a:t>
            </a:r>
            <a:endParaRPr lang="en-US" sz="2800"/>
          </a:p>
          <a:p>
            <a:pPr algn="ctr"/>
            <a:r>
              <a:rPr lang="en-US" sz="1800" b="1">
                <a:cs typeface="Arial"/>
              </a:rPr>
              <a:t>Editor</a:t>
            </a:r>
            <a:endParaRPr lang="en-US" sz="2800"/>
          </a:p>
        </p:txBody>
      </p:sp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65F4250-49F1-4D3E-0C36-58590C86F6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83" y="2406817"/>
            <a:ext cx="3301025" cy="330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644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6F1546-4E48-284D-A451-5C201869F901}"/>
              </a:ext>
            </a:extLst>
          </p:cNvPr>
          <p:cNvSpPr/>
          <p:nvPr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ABDB59-E3AF-9E4E-83E2-4377510919B2}"/>
              </a:ext>
            </a:extLst>
          </p:cNvPr>
          <p:cNvSpPr/>
          <p:nvPr/>
        </p:nvSpPr>
        <p:spPr>
          <a:xfrm rot="10800000">
            <a:off x="19661187" y="12740401"/>
            <a:ext cx="4724400" cy="975598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7007-E625-9D46-83B5-4972FD01008C}"/>
              </a:ext>
            </a:extLst>
          </p:cNvPr>
          <p:cNvSpPr txBox="1"/>
          <p:nvPr/>
        </p:nvSpPr>
        <p:spPr>
          <a:xfrm>
            <a:off x="1220787" y="304801"/>
            <a:ext cx="2194560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600" b="1" cap="all">
                <a:solidFill>
                  <a:srgbClr val="ED493F"/>
                </a:solidFill>
                <a:latin typeface="Arial"/>
                <a:cs typeface="Arial"/>
              </a:rPr>
              <a:t>communication hub stakeholders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72BB9-5ED9-FA48-A6D5-958A33ABC457}"/>
              </a:ext>
            </a:extLst>
          </p:cNvPr>
          <p:cNvSpPr/>
          <p:nvPr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E89C28-754A-4640-BCCF-8D00DD5ED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89D97C-A923-4E2D-AF85-283E59A27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121726"/>
              </p:ext>
            </p:extLst>
          </p:nvPr>
        </p:nvGraphicFramePr>
        <p:xfrm>
          <a:off x="1308204" y="1923992"/>
          <a:ext cx="20628271" cy="384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6090">
                  <a:extLst>
                    <a:ext uri="{9D8B030D-6E8A-4147-A177-3AD203B41FA5}">
                      <a16:colId xmlns:a16="http://schemas.microsoft.com/office/drawing/2014/main" val="8507273"/>
                    </a:ext>
                  </a:extLst>
                </a:gridCol>
                <a:gridCol w="4044461">
                  <a:extLst>
                    <a:ext uri="{9D8B030D-6E8A-4147-A177-3AD203B41FA5}">
                      <a16:colId xmlns:a16="http://schemas.microsoft.com/office/drawing/2014/main" val="3464099465"/>
                    </a:ext>
                  </a:extLst>
                </a:gridCol>
                <a:gridCol w="9707720">
                  <a:extLst>
                    <a:ext uri="{9D8B030D-6E8A-4147-A177-3AD203B41FA5}">
                      <a16:colId xmlns:a16="http://schemas.microsoft.com/office/drawing/2014/main" val="3236884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Stakeholder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  <a:t>Role / Responsibilities </a:t>
                      </a:r>
                      <a:endParaRPr lang="en-US" u="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29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48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22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894082"/>
                  </a:ext>
                </a:extLst>
              </a:tr>
              <a:tr h="64476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97568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ECD5D8-64B0-4EB7-971E-9D531B10D825}"/>
              </a:ext>
            </a:extLst>
          </p:cNvPr>
          <p:cNvSpPr txBox="1"/>
          <p:nvPr/>
        </p:nvSpPr>
        <p:spPr>
          <a:xfrm>
            <a:off x="1373187" y="9061938"/>
            <a:ext cx="17380135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>
                <a:cs typeface="Arial"/>
              </a:rPr>
              <a:t>Examples of roles or responsibilities may include:</a:t>
            </a:r>
          </a:p>
          <a:p>
            <a:pPr marL="2171700" lvl="1" indent="-571500">
              <a:buFont typeface="Arial"/>
              <a:buChar char="•"/>
            </a:pPr>
            <a:r>
              <a:rPr lang="en-US" sz="2800">
                <a:cs typeface="Arial"/>
              </a:rPr>
              <a:t>Stakeholder / Project Owner</a:t>
            </a:r>
          </a:p>
          <a:p>
            <a:pPr marL="2171700" lvl="1" indent="-571500">
              <a:buFont typeface="Arial"/>
              <a:buChar char="•"/>
            </a:pPr>
            <a:r>
              <a:rPr lang="en-US" sz="2800">
                <a:cs typeface="Arial"/>
              </a:rPr>
              <a:t>Subject Matter Expert (Which area or subject specifically?)</a:t>
            </a:r>
          </a:p>
          <a:p>
            <a:pPr marL="2171700" lvl="1" indent="-571500">
              <a:buFont typeface="Arial"/>
              <a:buChar char="•"/>
            </a:pPr>
            <a:r>
              <a:rPr lang="en-US" sz="2800">
                <a:cs typeface="Arial"/>
              </a:rPr>
              <a:t>Approval</a:t>
            </a:r>
          </a:p>
        </p:txBody>
      </p:sp>
    </p:spTree>
    <p:extLst>
      <p:ext uri="{BB962C8B-B14F-4D97-AF65-F5344CB8AC3E}">
        <p14:creationId xmlns:p14="http://schemas.microsoft.com/office/powerpoint/2010/main" val="11397992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AB9F42-5A4E-41AE-A9D4-D59F37EE6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>
                <a:cs typeface="Arial"/>
              </a:rPr>
              <a:t>SOW Review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386086-EBDA-4EFA-BD0A-239AC249EEBF}"/>
              </a:ext>
            </a:extLst>
          </p:cNvPr>
          <p:cNvSpPr/>
          <p:nvPr/>
        </p:nvSpPr>
        <p:spPr>
          <a:xfrm>
            <a:off x="1457819" y="2351958"/>
            <a:ext cx="21686488" cy="335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3291F-CD76-4678-A0C6-9521424267FC}"/>
              </a:ext>
            </a:extLst>
          </p:cNvPr>
          <p:cNvSpPr txBox="1"/>
          <p:nvPr/>
        </p:nvSpPr>
        <p:spPr>
          <a:xfrm>
            <a:off x="11545887" y="3242528"/>
            <a:ext cx="9879014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rgbClr val="FFFFFF"/>
                </a:solidFill>
              </a:rPr>
              <a:t>Walkthrough of signed website SOW to confirm project details. </a:t>
            </a:r>
            <a:endParaRPr lang="en-US" sz="2400" b="1" i="1">
              <a:solidFill>
                <a:srgbClr val="FFFFFF"/>
              </a:solidFill>
            </a:endParaRP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520388C2-C57B-68A5-F899-93F7C1211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4" y="2522730"/>
            <a:ext cx="7751774" cy="1098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2549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27ED88-5EA8-3E42-8666-5B93B022F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" y="0"/>
            <a:ext cx="24384000" cy="137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F0DDF6-42BC-E446-B83B-05AE9DC01BE7}"/>
              </a:ext>
            </a:extLst>
          </p:cNvPr>
          <p:cNvSpPr/>
          <p:nvPr/>
        </p:nvSpPr>
        <p:spPr>
          <a:xfrm>
            <a:off x="21758" y="0"/>
            <a:ext cx="24384000" cy="137160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C682E-949D-5444-A75F-435955B2B95A}"/>
              </a:ext>
            </a:extLst>
          </p:cNvPr>
          <p:cNvSpPr txBox="1"/>
          <p:nvPr/>
        </p:nvSpPr>
        <p:spPr>
          <a:xfrm>
            <a:off x="1587" y="4419600"/>
            <a:ext cx="24384000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road to COMMUNICATION HUB: </a:t>
            </a:r>
          </a:p>
          <a:p>
            <a:pPr algn="ctr"/>
            <a:r>
              <a:rPr lang="en-US" sz="8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3CFA2-75FD-A84D-B07A-91EA4AF16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38" y="7616860"/>
            <a:ext cx="2293639" cy="21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479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6F1546-4E48-284D-A451-5C201869F901}"/>
              </a:ext>
            </a:extLst>
          </p:cNvPr>
          <p:cNvSpPr/>
          <p:nvPr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ABDB59-E3AF-9E4E-83E2-4377510919B2}"/>
              </a:ext>
            </a:extLst>
          </p:cNvPr>
          <p:cNvSpPr/>
          <p:nvPr/>
        </p:nvSpPr>
        <p:spPr>
          <a:xfrm rot="10800000">
            <a:off x="19661187" y="12740402"/>
            <a:ext cx="4724400" cy="972356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7007-E625-9D46-83B5-4972FD01008C}"/>
              </a:ext>
            </a:extLst>
          </p:cNvPr>
          <p:cNvSpPr txBox="1"/>
          <p:nvPr/>
        </p:nvSpPr>
        <p:spPr>
          <a:xfrm>
            <a:off x="1220786" y="304801"/>
            <a:ext cx="2255520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600" b="1" cap="all">
                <a:solidFill>
                  <a:srgbClr val="ED493F"/>
                </a:solidFill>
                <a:cs typeface="Arial"/>
              </a:rPr>
              <a:t>PHASE I: what is a launchpad?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72BB9-5ED9-FA48-A6D5-958A33ABC457}"/>
              </a:ext>
            </a:extLst>
          </p:cNvPr>
          <p:cNvSpPr/>
          <p:nvPr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94096B-9C14-EF41-B8D0-41B4F88A0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  <p:sp>
        <p:nvSpPr>
          <p:cNvPr id="19" name="Shape 539">
            <a:extLst>
              <a:ext uri="{FF2B5EF4-FFF2-40B4-BE49-F238E27FC236}">
                <a16:creationId xmlns:a16="http://schemas.microsoft.com/office/drawing/2014/main" id="{B4B30354-EEFA-B043-AF82-F3D848A848B6}"/>
              </a:ext>
            </a:extLst>
          </p:cNvPr>
          <p:cNvSpPr/>
          <p:nvPr/>
        </p:nvSpPr>
        <p:spPr>
          <a:xfrm>
            <a:off x="2205399" y="7966383"/>
            <a:ext cx="9927916" cy="199605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3838" tIns="243838" rIns="243838" bIns="243838">
            <a:spAutoFit/>
          </a:bodyPr>
          <a:lstStyle/>
          <a:p>
            <a:pPr>
              <a:lnSpc>
                <a:spcPct val="120000"/>
              </a:lnSpc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sz="2800">
                <a:latin typeface="Arial" charset="0"/>
                <a:ea typeface="Arial" charset="0"/>
                <a:cs typeface="Arial" charset="0"/>
              </a:rPr>
              <a:t>Your Launch Pad website project will focus the majority of time &amp; budget on the pages that can drive the greatest impact (homepage + top level </a:t>
            </a:r>
            <a:r>
              <a:rPr lang="en-US" sz="2800" err="1">
                <a:latin typeface="Arial" charset="0"/>
                <a:ea typeface="Arial" charset="0"/>
                <a:cs typeface="Arial" charset="0"/>
              </a:rPr>
              <a:t>nav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 + landing page(s)).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B38A70-25ED-9246-8C95-7E0FDD1D1466}"/>
              </a:ext>
            </a:extLst>
          </p:cNvPr>
          <p:cNvSpPr/>
          <p:nvPr/>
        </p:nvSpPr>
        <p:spPr>
          <a:xfrm>
            <a:off x="813686" y="2792232"/>
            <a:ext cx="22740703" cy="4193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80C6E54-EC86-D642-BAF2-CCB3831E6A25}"/>
              </a:ext>
            </a:extLst>
          </p:cNvPr>
          <p:cNvSpPr txBox="1">
            <a:spLocks/>
          </p:cNvSpPr>
          <p:nvPr/>
        </p:nvSpPr>
        <p:spPr>
          <a:xfrm>
            <a:off x="762964" y="3543150"/>
            <a:ext cx="22740703" cy="10736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Your Launch Pad website is launched quickly and serves as </a:t>
            </a:r>
          </a:p>
          <a:p>
            <a:pPr algn="ctr"/>
            <a:r>
              <a:rPr lang="en-US" sz="5400" b="1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the foundation for future optimization.</a:t>
            </a:r>
          </a:p>
          <a:p>
            <a:pPr algn="ctr">
              <a:lnSpc>
                <a:spcPct val="120000"/>
              </a:lnSpc>
              <a:defRPr sz="3400">
                <a:solidFill>
                  <a:srgbClr val="535353"/>
                </a:solidFill>
              </a:defRPr>
            </a:pPr>
            <a:endParaRPr lang="en-US" sz="4000" b="1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20000"/>
              </a:lnSpc>
              <a:defRPr sz="3400">
                <a:solidFill>
                  <a:srgbClr val="535353"/>
                </a:solidFill>
              </a:defRPr>
            </a:pPr>
            <a:r>
              <a:rPr lang="en-US" sz="280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The goal of the Launch Pad website is to quickly build a website that looks and performs better than what you have today, </a:t>
            </a:r>
          </a:p>
          <a:p>
            <a:pPr algn="ctr">
              <a:lnSpc>
                <a:spcPct val="120000"/>
              </a:lnSpc>
              <a:defRPr sz="3400">
                <a:solidFill>
                  <a:srgbClr val="535353"/>
                </a:solidFill>
              </a:defRPr>
            </a:pPr>
            <a:r>
              <a:rPr lang="en-US" sz="2800" i="1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but is not your final product</a:t>
            </a:r>
            <a:r>
              <a:rPr lang="en-US" sz="280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. Your Launch Pad is the foundation from which you collect real-user date and optimize.</a:t>
            </a:r>
          </a:p>
        </p:txBody>
      </p:sp>
      <p:sp>
        <p:nvSpPr>
          <p:cNvPr id="18" name="Shape 539">
            <a:extLst>
              <a:ext uri="{FF2B5EF4-FFF2-40B4-BE49-F238E27FC236}">
                <a16:creationId xmlns:a16="http://schemas.microsoft.com/office/drawing/2014/main" id="{F1ACDFD0-B941-DF4A-A54F-7286846D4DCD}"/>
              </a:ext>
            </a:extLst>
          </p:cNvPr>
          <p:cNvSpPr/>
          <p:nvPr/>
        </p:nvSpPr>
        <p:spPr>
          <a:xfrm>
            <a:off x="2205399" y="10253863"/>
            <a:ext cx="9927916" cy="199605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3838" tIns="243838" rIns="243838" bIns="243838">
            <a:spAutoFit/>
          </a:bodyPr>
          <a:lstStyle/>
          <a:p>
            <a:pPr>
              <a:lnSpc>
                <a:spcPct val="120000"/>
              </a:lnSpc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sz="2800">
                <a:latin typeface="Arial" charset="0"/>
                <a:ea typeface="Arial" charset="0"/>
                <a:cs typeface="Arial" charset="0"/>
              </a:rPr>
              <a:t>Your Launch Pad site map will be built so that users are able to ‘find’ these pages, and then we will put a ‘fresh coat of paint’ on the remainder of the site for launch day.</a:t>
            </a:r>
          </a:p>
        </p:txBody>
      </p:sp>
      <p:sp>
        <p:nvSpPr>
          <p:cNvPr id="27" name="Shape 539">
            <a:extLst>
              <a:ext uri="{FF2B5EF4-FFF2-40B4-BE49-F238E27FC236}">
                <a16:creationId xmlns:a16="http://schemas.microsoft.com/office/drawing/2014/main" id="{7A4F3E5C-E9EE-C149-AE00-3EBDEBA1259C}"/>
              </a:ext>
            </a:extLst>
          </p:cNvPr>
          <p:cNvSpPr/>
          <p:nvPr/>
        </p:nvSpPr>
        <p:spPr>
          <a:xfrm>
            <a:off x="12735513" y="7966382"/>
            <a:ext cx="9927916" cy="199605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3838" tIns="243838" rIns="243838" bIns="243838">
            <a:spAutoFit/>
          </a:bodyPr>
          <a:lstStyle/>
          <a:p>
            <a:pPr>
              <a:lnSpc>
                <a:spcPct val="120000"/>
              </a:lnSpc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sz="2800">
                <a:latin typeface="Arial" charset="0"/>
                <a:ea typeface="Arial" charset="0"/>
                <a:cs typeface="Arial" charset="0"/>
              </a:rPr>
              <a:t>Your Launch Pad website is not your final product. Instead of focusing on perfection for launch, the focus is shifted to usability &amp; searchability (user &amp; data focused).</a:t>
            </a:r>
          </a:p>
        </p:txBody>
      </p:sp>
      <p:sp>
        <p:nvSpPr>
          <p:cNvPr id="28" name="Shape 539">
            <a:extLst>
              <a:ext uri="{FF2B5EF4-FFF2-40B4-BE49-F238E27FC236}">
                <a16:creationId xmlns:a16="http://schemas.microsoft.com/office/drawing/2014/main" id="{2FCD3D18-DDCC-B041-8D1A-7AB31F575878}"/>
              </a:ext>
            </a:extLst>
          </p:cNvPr>
          <p:cNvSpPr/>
          <p:nvPr/>
        </p:nvSpPr>
        <p:spPr>
          <a:xfrm>
            <a:off x="12735513" y="10253863"/>
            <a:ext cx="9927916" cy="199605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3838" tIns="243838" rIns="243838" bIns="243838">
            <a:spAutoFit/>
          </a:bodyPr>
          <a:lstStyle/>
          <a:p>
            <a:pPr>
              <a:lnSpc>
                <a:spcPct val="120000"/>
              </a:lnSpc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sz="2800">
                <a:latin typeface="Arial" charset="0"/>
                <a:ea typeface="Arial" charset="0"/>
                <a:cs typeface="Arial" charset="0"/>
              </a:rPr>
              <a:t>Your Launch Pad will fast-track to go live! To accomplish this, we focus on creating new content only for pages that are identified as having the most impact out of the gates.</a:t>
            </a:r>
          </a:p>
        </p:txBody>
      </p:sp>
    </p:spTree>
    <p:extLst>
      <p:ext uri="{BB962C8B-B14F-4D97-AF65-F5344CB8AC3E}">
        <p14:creationId xmlns:p14="http://schemas.microsoft.com/office/powerpoint/2010/main" val="2220714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dvAuto="0"/>
      <p:bldP spid="18" grpId="0" animBg="1" advAuto="0"/>
      <p:bldP spid="27" grpId="0" animBg="1" advAuto="0"/>
      <p:bldP spid="28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6F1546-4E48-284D-A451-5C201869F901}"/>
              </a:ext>
            </a:extLst>
          </p:cNvPr>
          <p:cNvSpPr/>
          <p:nvPr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ABDB59-E3AF-9E4E-83E2-4377510919B2}"/>
              </a:ext>
            </a:extLst>
          </p:cNvPr>
          <p:cNvSpPr/>
          <p:nvPr/>
        </p:nvSpPr>
        <p:spPr>
          <a:xfrm rot="10800000">
            <a:off x="19661187" y="12740402"/>
            <a:ext cx="4724400" cy="972356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7007-E625-9D46-83B5-4972FD01008C}"/>
              </a:ext>
            </a:extLst>
          </p:cNvPr>
          <p:cNvSpPr txBox="1"/>
          <p:nvPr/>
        </p:nvSpPr>
        <p:spPr>
          <a:xfrm>
            <a:off x="1220786" y="304801"/>
            <a:ext cx="2255520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600" b="1" cap="all">
                <a:solidFill>
                  <a:srgbClr val="ED493F"/>
                </a:solidFill>
                <a:cs typeface="Arial"/>
              </a:rPr>
              <a:t>Communication hub project milestones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72BB9-5ED9-FA48-A6D5-958A33ABC457}"/>
              </a:ext>
            </a:extLst>
          </p:cNvPr>
          <p:cNvSpPr/>
          <p:nvPr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94096B-9C14-EF41-B8D0-41B4F88A0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B38A70-25ED-9246-8C95-7E0FDD1D1466}"/>
              </a:ext>
            </a:extLst>
          </p:cNvPr>
          <p:cNvSpPr/>
          <p:nvPr/>
        </p:nvSpPr>
        <p:spPr>
          <a:xfrm>
            <a:off x="648794" y="2251144"/>
            <a:ext cx="22740703" cy="4193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80C6E54-EC86-D642-BAF2-CCB3831E6A25}"/>
              </a:ext>
            </a:extLst>
          </p:cNvPr>
          <p:cNvSpPr txBox="1">
            <a:spLocks/>
          </p:cNvSpPr>
          <p:nvPr/>
        </p:nvSpPr>
        <p:spPr>
          <a:xfrm>
            <a:off x="762964" y="2913567"/>
            <a:ext cx="22740703" cy="10736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 the following slide is a timeline showing our Phase I ‘tollgate’ milestones.</a:t>
            </a:r>
            <a:b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571500" indent="-571500" algn="ctr">
              <a:lnSpc>
                <a:spcPct val="120000"/>
              </a:lnSpc>
              <a:buFont typeface="Wingdings" pitchFamily="2" charset="2"/>
              <a:buChar char="ü"/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 project stakeholders that are identified as critical on our KOC are required on milestone checkpoint calls. </a:t>
            </a:r>
          </a:p>
          <a:p>
            <a:pPr marL="571500" indent="-571500" algn="ctr">
              <a:lnSpc>
                <a:spcPct val="120000"/>
              </a:lnSpc>
              <a:buFont typeface="Wingdings" pitchFamily="2" charset="2"/>
              <a:buChar char="ü"/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TSL requires full and complete stakeholder approval on each milestone before proceeding to the next step. </a:t>
            </a:r>
          </a:p>
          <a:p>
            <a:pPr algn="ctr">
              <a:lnSpc>
                <a:spcPct val="120000"/>
              </a:lnSpc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lang="en-US" sz="3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Shape 539">
            <a:extLst>
              <a:ext uri="{FF2B5EF4-FFF2-40B4-BE49-F238E27FC236}">
                <a16:creationId xmlns:a16="http://schemas.microsoft.com/office/drawing/2014/main" id="{F1ACDFD0-B941-DF4A-A54F-7286846D4DCD}"/>
              </a:ext>
            </a:extLst>
          </p:cNvPr>
          <p:cNvSpPr/>
          <p:nvPr/>
        </p:nvSpPr>
        <p:spPr>
          <a:xfrm>
            <a:off x="2205399" y="9000512"/>
            <a:ext cx="9927916" cy="303018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3838" tIns="243838" rIns="243838" bIns="243838">
            <a:spAutoFit/>
          </a:bodyPr>
          <a:lstStyle/>
          <a:p>
            <a:pPr>
              <a:lnSpc>
                <a:spcPct val="120000"/>
              </a:lnSpc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sz="2800">
                <a:latin typeface="Arial" charset="0"/>
                <a:ea typeface="Arial" charset="0"/>
                <a:cs typeface="Arial" charset="0"/>
              </a:rPr>
              <a:t>Requests for revisions after approvals have been given will result in a change request form and possibly additional investments. Revisions after a milestone has been approved also creates delays in the project which will impact our proposed go-live committed date.</a:t>
            </a:r>
          </a:p>
        </p:txBody>
      </p:sp>
      <p:sp>
        <p:nvSpPr>
          <p:cNvPr id="27" name="Shape 539">
            <a:extLst>
              <a:ext uri="{FF2B5EF4-FFF2-40B4-BE49-F238E27FC236}">
                <a16:creationId xmlns:a16="http://schemas.microsoft.com/office/drawing/2014/main" id="{7A4F3E5C-E9EE-C149-AE00-3EBDEBA1259C}"/>
              </a:ext>
            </a:extLst>
          </p:cNvPr>
          <p:cNvSpPr/>
          <p:nvPr/>
        </p:nvSpPr>
        <p:spPr>
          <a:xfrm>
            <a:off x="12735513" y="7966382"/>
            <a:ext cx="9927916" cy="40643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3838" tIns="243838" rIns="243838" bIns="243838">
            <a:spAutoFit/>
          </a:bodyPr>
          <a:lstStyle/>
          <a:p>
            <a:pPr>
              <a:lnSpc>
                <a:spcPct val="120000"/>
              </a:lnSpc>
              <a:defRPr>
                <a:solidFill>
                  <a:srgbClr val="53535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sz="2800">
                <a:latin typeface="Arial" charset="0"/>
                <a:ea typeface="Arial" charset="0"/>
                <a:cs typeface="Arial" charset="0"/>
              </a:rPr>
              <a:t>The timeline is built to keep each other accountable. We will review it up front to ensure the proposed schedule is manageable for the entire team. </a:t>
            </a:r>
            <a:r>
              <a:rPr lang="en-US" sz="2800" b="1" i="1">
                <a:latin typeface="Arial" charset="0"/>
                <a:ea typeface="Arial" charset="0"/>
                <a:cs typeface="Arial" charset="0"/>
              </a:rPr>
              <a:t>Now is the best time to share insights into scheduling challenges, including planned vacation/holiday time, times when your business may be overly busy or unavailable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 (hosting an event, for example), 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A40B4-0D1F-0F41-B75B-6662C76A9C04}"/>
              </a:ext>
            </a:extLst>
          </p:cNvPr>
          <p:cNvSpPr txBox="1"/>
          <p:nvPr/>
        </p:nvSpPr>
        <p:spPr>
          <a:xfrm>
            <a:off x="2205399" y="7722068"/>
            <a:ext cx="992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Why are all project stakeholders required on so many calls?</a:t>
            </a:r>
          </a:p>
        </p:txBody>
      </p:sp>
    </p:spTree>
    <p:extLst>
      <p:ext uri="{BB962C8B-B14F-4D97-AF65-F5344CB8AC3E}">
        <p14:creationId xmlns:p14="http://schemas.microsoft.com/office/powerpoint/2010/main" val="1926003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dvAuto="0"/>
      <p:bldP spid="2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CCE4CC-4911-B848-AF0B-5DCA050EF4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Communication hub project milestones</a:t>
            </a:r>
          </a:p>
        </p:txBody>
      </p:sp>
      <p:sp>
        <p:nvSpPr>
          <p:cNvPr id="6" name="Rectangle: Rounded Corners 112" title="Milestone Graphic">
            <a:extLst>
              <a:ext uri="{FF2B5EF4-FFF2-40B4-BE49-F238E27FC236}">
                <a16:creationId xmlns:a16="http://schemas.microsoft.com/office/drawing/2014/main" id="{24724889-14EA-AF45-8AF7-9445402D3081}"/>
              </a:ext>
            </a:extLst>
          </p:cNvPr>
          <p:cNvSpPr/>
          <p:nvPr/>
        </p:nvSpPr>
        <p:spPr>
          <a:xfrm>
            <a:off x="1855001" y="8964509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 title="callout lines">
            <a:extLst>
              <a:ext uri="{FF2B5EF4-FFF2-40B4-BE49-F238E27FC236}">
                <a16:creationId xmlns:a16="http://schemas.microsoft.com/office/drawing/2014/main" id="{7DD70508-FB9A-A648-A7C0-B12E0676DD41}"/>
              </a:ext>
            </a:extLst>
          </p:cNvPr>
          <p:cNvCxnSpPr>
            <a:cxnSpLocks/>
          </p:cNvCxnSpPr>
          <p:nvPr/>
        </p:nvCxnSpPr>
        <p:spPr>
          <a:xfrm>
            <a:off x="2557251" y="9341047"/>
            <a:ext cx="0" cy="1005717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title="callout lines">
            <a:extLst>
              <a:ext uri="{FF2B5EF4-FFF2-40B4-BE49-F238E27FC236}">
                <a16:creationId xmlns:a16="http://schemas.microsoft.com/office/drawing/2014/main" id="{B348B3D8-446A-A34F-94E6-1EAF981D6731}"/>
              </a:ext>
            </a:extLst>
          </p:cNvPr>
          <p:cNvCxnSpPr>
            <a:cxnSpLocks/>
          </p:cNvCxnSpPr>
          <p:nvPr/>
        </p:nvCxnSpPr>
        <p:spPr>
          <a:xfrm>
            <a:off x="4290704" y="8963380"/>
            <a:ext cx="0" cy="138338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title="callout lines">
            <a:extLst>
              <a:ext uri="{FF2B5EF4-FFF2-40B4-BE49-F238E27FC236}">
                <a16:creationId xmlns:a16="http://schemas.microsoft.com/office/drawing/2014/main" id="{96323A1F-8281-CE47-AFA6-EF3ACD9B6A38}"/>
              </a:ext>
            </a:extLst>
          </p:cNvPr>
          <p:cNvCxnSpPr>
            <a:cxnSpLocks/>
          </p:cNvCxnSpPr>
          <p:nvPr/>
        </p:nvCxnSpPr>
        <p:spPr>
          <a:xfrm>
            <a:off x="6017560" y="8426744"/>
            <a:ext cx="0" cy="1920020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 title="callout lines">
            <a:extLst>
              <a:ext uri="{FF2B5EF4-FFF2-40B4-BE49-F238E27FC236}">
                <a16:creationId xmlns:a16="http://schemas.microsoft.com/office/drawing/2014/main" id="{063959E7-C5E3-6349-82ED-95148BB80206}"/>
              </a:ext>
            </a:extLst>
          </p:cNvPr>
          <p:cNvCxnSpPr>
            <a:cxnSpLocks/>
          </p:cNvCxnSpPr>
          <p:nvPr/>
        </p:nvCxnSpPr>
        <p:spPr>
          <a:xfrm>
            <a:off x="7771789" y="7870102"/>
            <a:ext cx="0" cy="2476662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title="callout lines">
            <a:extLst>
              <a:ext uri="{FF2B5EF4-FFF2-40B4-BE49-F238E27FC236}">
                <a16:creationId xmlns:a16="http://schemas.microsoft.com/office/drawing/2014/main" id="{0E536CE4-B66B-5C4A-BD99-6BCBEB3E6E10}"/>
              </a:ext>
            </a:extLst>
          </p:cNvPr>
          <p:cNvCxnSpPr>
            <a:cxnSpLocks/>
          </p:cNvCxnSpPr>
          <p:nvPr/>
        </p:nvCxnSpPr>
        <p:spPr>
          <a:xfrm>
            <a:off x="9940254" y="6917226"/>
            <a:ext cx="0" cy="3379671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callout lines">
            <a:extLst>
              <a:ext uri="{FF2B5EF4-FFF2-40B4-BE49-F238E27FC236}">
                <a16:creationId xmlns:a16="http://schemas.microsoft.com/office/drawing/2014/main" id="{A27219E5-3083-BC40-AE25-56AFDCE1DF46}"/>
              </a:ext>
            </a:extLst>
          </p:cNvPr>
          <p:cNvCxnSpPr>
            <a:cxnSpLocks/>
            <a:stCxn id="92" idx="2"/>
          </p:cNvCxnSpPr>
          <p:nvPr/>
        </p:nvCxnSpPr>
        <p:spPr>
          <a:xfrm>
            <a:off x="11452543" y="6087174"/>
            <a:ext cx="7692" cy="4223899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 descr="Year 1">
            <a:extLst>
              <a:ext uri="{FF2B5EF4-FFF2-40B4-BE49-F238E27FC236}">
                <a16:creationId xmlns:a16="http://schemas.microsoft.com/office/drawing/2014/main" id="{14124F63-9972-E849-8490-F3CDBD958E60}"/>
              </a:ext>
            </a:extLst>
          </p:cNvPr>
          <p:cNvGrpSpPr/>
          <p:nvPr/>
        </p:nvGrpSpPr>
        <p:grpSpPr>
          <a:xfrm>
            <a:off x="1787422" y="10389998"/>
            <a:ext cx="6889717" cy="1249736"/>
            <a:chOff x="1147185" y="6381273"/>
            <a:chExt cx="2573330" cy="4667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F7986F-440F-1A43-B92D-A5BD1F34C514}"/>
                </a:ext>
              </a:extLst>
            </p:cNvPr>
            <p:cNvSpPr txBox="1"/>
            <p:nvPr/>
          </p:nvSpPr>
          <p:spPr>
            <a:xfrm>
              <a:off x="1147185" y="6612316"/>
              <a:ext cx="2573329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ZA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STRATEGY &amp; GOAL SETTING</a:t>
              </a:r>
            </a:p>
          </p:txBody>
        </p:sp>
        <p:sp>
          <p:nvSpPr>
            <p:cNvPr id="23" name="Rectangle: Rounded Corners 1" title="Year Bar">
              <a:extLst>
                <a:ext uri="{FF2B5EF4-FFF2-40B4-BE49-F238E27FC236}">
                  <a16:creationId xmlns:a16="http://schemas.microsoft.com/office/drawing/2014/main" id="{18ECF8DA-DAA8-0C45-A53F-A38F44E4F05C}"/>
                </a:ext>
              </a:extLst>
            </p:cNvPr>
            <p:cNvSpPr/>
            <p:nvPr/>
          </p:nvSpPr>
          <p:spPr>
            <a:xfrm>
              <a:off x="1147186" y="6381273"/>
              <a:ext cx="2573329" cy="16485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 descr="Year 3&#10;">
            <a:extLst>
              <a:ext uri="{FF2B5EF4-FFF2-40B4-BE49-F238E27FC236}">
                <a16:creationId xmlns:a16="http://schemas.microsoft.com/office/drawing/2014/main" id="{111587E6-0659-3242-B806-44C2620422B4}"/>
              </a:ext>
            </a:extLst>
          </p:cNvPr>
          <p:cNvGrpSpPr/>
          <p:nvPr/>
        </p:nvGrpSpPr>
        <p:grpSpPr>
          <a:xfrm>
            <a:off x="9054515" y="10334134"/>
            <a:ext cx="6889718" cy="1270017"/>
            <a:chOff x="6354971" y="6375207"/>
            <a:chExt cx="2573331" cy="47435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C96255-469C-6949-9D00-B56D219EC71B}"/>
                </a:ext>
              </a:extLst>
            </p:cNvPr>
            <p:cNvSpPr txBox="1"/>
            <p:nvPr/>
          </p:nvSpPr>
          <p:spPr>
            <a:xfrm>
              <a:off x="6354971" y="6613825"/>
              <a:ext cx="2573330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ZA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LAUNCHPAD COPY, DESIGN, &amp; DEVELOPMENT</a:t>
              </a:r>
            </a:p>
          </p:txBody>
        </p:sp>
        <p:sp>
          <p:nvSpPr>
            <p:cNvPr id="52" name="Rectangle: Rounded Corners 189" title="Year Bar">
              <a:extLst>
                <a:ext uri="{FF2B5EF4-FFF2-40B4-BE49-F238E27FC236}">
                  <a16:creationId xmlns:a16="http://schemas.microsoft.com/office/drawing/2014/main" id="{35777AA2-AE18-5D44-B7D1-FB9C3F8C03F4}"/>
                </a:ext>
              </a:extLst>
            </p:cNvPr>
            <p:cNvSpPr/>
            <p:nvPr/>
          </p:nvSpPr>
          <p:spPr>
            <a:xfrm>
              <a:off x="6354973" y="6375207"/>
              <a:ext cx="2573329" cy="16485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 descr="Year 4">
            <a:extLst>
              <a:ext uri="{FF2B5EF4-FFF2-40B4-BE49-F238E27FC236}">
                <a16:creationId xmlns:a16="http://schemas.microsoft.com/office/drawing/2014/main" id="{131FD02D-C98D-6747-A26E-D423F69E0409}"/>
              </a:ext>
            </a:extLst>
          </p:cNvPr>
          <p:cNvGrpSpPr/>
          <p:nvPr/>
        </p:nvGrpSpPr>
        <p:grpSpPr>
          <a:xfrm>
            <a:off x="16080635" y="9601438"/>
            <a:ext cx="7197835" cy="2000535"/>
            <a:chOff x="8843781" y="6102356"/>
            <a:chExt cx="2688414" cy="74720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18BC399-B436-4E46-80AF-A831E6F3CED5}"/>
                </a:ext>
              </a:extLst>
            </p:cNvPr>
            <p:cNvSpPr txBox="1"/>
            <p:nvPr/>
          </p:nvSpPr>
          <p:spPr>
            <a:xfrm>
              <a:off x="8958865" y="6613825"/>
              <a:ext cx="2573330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ZA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CONTINUOUS IMPROVEMENT</a:t>
              </a:r>
            </a:p>
          </p:txBody>
        </p:sp>
        <p:sp>
          <p:nvSpPr>
            <p:cNvPr id="67" name="Rectangle: Rounded Corners 190" title="Year Bar">
              <a:extLst>
                <a:ext uri="{FF2B5EF4-FFF2-40B4-BE49-F238E27FC236}">
                  <a16:creationId xmlns:a16="http://schemas.microsoft.com/office/drawing/2014/main" id="{721CC13D-4140-7A49-BC8E-A176F12A9009}"/>
                </a:ext>
              </a:extLst>
            </p:cNvPr>
            <p:cNvSpPr/>
            <p:nvPr/>
          </p:nvSpPr>
          <p:spPr>
            <a:xfrm>
              <a:off x="8958866" y="6375798"/>
              <a:ext cx="2573329" cy="16485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AE8B28C-C6E5-4149-9B74-854ACC2FC3A0}"/>
                </a:ext>
              </a:extLst>
            </p:cNvPr>
            <p:cNvSpPr txBox="1"/>
            <p:nvPr/>
          </p:nvSpPr>
          <p:spPr>
            <a:xfrm>
              <a:off x="88437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bg1"/>
                  </a:solidFill>
                </a:rPr>
                <a:t>Q1</a:t>
              </a:r>
              <a:endParaRPr lang="en-ZA" sz="1000">
                <a:solidFill>
                  <a:schemeClr val="bg1"/>
                </a:solidFill>
              </a:endParaRPr>
            </a:p>
          </p:txBody>
        </p:sp>
      </p:grpSp>
      <p:cxnSp>
        <p:nvCxnSpPr>
          <p:cNvPr id="74" name="Straight Connector 73" title="callout lines">
            <a:extLst>
              <a:ext uri="{FF2B5EF4-FFF2-40B4-BE49-F238E27FC236}">
                <a16:creationId xmlns:a16="http://schemas.microsoft.com/office/drawing/2014/main" id="{9E690672-9E87-6F4A-89B7-7275687AA86C}"/>
              </a:ext>
            </a:extLst>
          </p:cNvPr>
          <p:cNvCxnSpPr>
            <a:cxnSpLocks/>
            <a:stCxn id="94" idx="2"/>
          </p:cNvCxnSpPr>
          <p:nvPr/>
        </p:nvCxnSpPr>
        <p:spPr>
          <a:xfrm flipH="1">
            <a:off x="13130747" y="5194622"/>
            <a:ext cx="15116" cy="5095187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title="callout lines">
            <a:extLst>
              <a:ext uri="{FF2B5EF4-FFF2-40B4-BE49-F238E27FC236}">
                <a16:creationId xmlns:a16="http://schemas.microsoft.com/office/drawing/2014/main" id="{2E7B2E1F-B0BB-E744-914D-7140640E6220}"/>
              </a:ext>
            </a:extLst>
          </p:cNvPr>
          <p:cNvCxnSpPr>
            <a:cxnSpLocks/>
            <a:stCxn id="96" idx="2"/>
          </p:cNvCxnSpPr>
          <p:nvPr/>
        </p:nvCxnSpPr>
        <p:spPr>
          <a:xfrm flipH="1">
            <a:off x="14883796" y="4252313"/>
            <a:ext cx="4574" cy="604874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8173759-4EE3-B54F-A906-36C2236B08D1}"/>
              </a:ext>
            </a:extLst>
          </p:cNvPr>
          <p:cNvSpPr txBox="1"/>
          <p:nvPr/>
        </p:nvSpPr>
        <p:spPr>
          <a:xfrm>
            <a:off x="1713486" y="8348010"/>
            <a:ext cx="1653297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800" b="1"/>
              <a:t>KOC </a:t>
            </a:r>
          </a:p>
          <a:p>
            <a:pPr algn="ctr"/>
            <a:r>
              <a:rPr lang="en-US" sz="1600"/>
              <a:t>5/27</a:t>
            </a:r>
          </a:p>
        </p:txBody>
      </p:sp>
      <p:sp>
        <p:nvSpPr>
          <p:cNvPr id="82" name="Rectangle: Rounded Corners 112" title="Milestone Graphic">
            <a:extLst>
              <a:ext uri="{FF2B5EF4-FFF2-40B4-BE49-F238E27FC236}">
                <a16:creationId xmlns:a16="http://schemas.microsoft.com/office/drawing/2014/main" id="{324287D3-2C58-8B41-B314-F621B8C77783}"/>
              </a:ext>
            </a:extLst>
          </p:cNvPr>
          <p:cNvSpPr/>
          <p:nvPr/>
        </p:nvSpPr>
        <p:spPr>
          <a:xfrm>
            <a:off x="3612038" y="8588657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962184D-1255-6148-8B5A-E702E3FD88A7}"/>
              </a:ext>
            </a:extLst>
          </p:cNvPr>
          <p:cNvSpPr txBox="1"/>
          <p:nvPr/>
        </p:nvSpPr>
        <p:spPr>
          <a:xfrm>
            <a:off x="3470523" y="7427995"/>
            <a:ext cx="1653297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800" b="1"/>
              <a:t>Brand Intake, Offers, Goals</a:t>
            </a:r>
          </a:p>
          <a:p>
            <a:pPr algn="ctr"/>
            <a:r>
              <a:rPr lang="en-US" sz="1600"/>
              <a:t>5/31-6/3</a:t>
            </a:r>
          </a:p>
        </p:txBody>
      </p:sp>
      <p:sp>
        <p:nvSpPr>
          <p:cNvPr id="84" name="Rectangle: Rounded Corners 112" title="Milestone Graphic">
            <a:extLst>
              <a:ext uri="{FF2B5EF4-FFF2-40B4-BE49-F238E27FC236}">
                <a16:creationId xmlns:a16="http://schemas.microsoft.com/office/drawing/2014/main" id="{2833FFF3-36A2-0C49-B953-26CF972CF2C6}"/>
              </a:ext>
            </a:extLst>
          </p:cNvPr>
          <p:cNvSpPr/>
          <p:nvPr/>
        </p:nvSpPr>
        <p:spPr>
          <a:xfrm>
            <a:off x="5325987" y="8061349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D41BEBF-8CBB-2D40-8FCC-D75F583FB37C}"/>
              </a:ext>
            </a:extLst>
          </p:cNvPr>
          <p:cNvSpPr txBox="1"/>
          <p:nvPr/>
        </p:nvSpPr>
        <p:spPr>
          <a:xfrm>
            <a:off x="5201097" y="6714600"/>
            <a:ext cx="16532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Site Map &amp; SEO Baseline</a:t>
            </a:r>
          </a:p>
          <a:p>
            <a:pPr algn="ctr"/>
            <a:r>
              <a:rPr lang="en-US" sz="1600"/>
              <a:t>5/31-6/10</a:t>
            </a:r>
          </a:p>
        </p:txBody>
      </p:sp>
      <p:sp>
        <p:nvSpPr>
          <p:cNvPr id="86" name="Rectangle: Rounded Corners 112" title="Milestone Graphic">
            <a:extLst>
              <a:ext uri="{FF2B5EF4-FFF2-40B4-BE49-F238E27FC236}">
                <a16:creationId xmlns:a16="http://schemas.microsoft.com/office/drawing/2014/main" id="{29681EA4-970A-5642-B3E2-1EF905E7A440}"/>
              </a:ext>
            </a:extLst>
          </p:cNvPr>
          <p:cNvSpPr/>
          <p:nvPr/>
        </p:nvSpPr>
        <p:spPr>
          <a:xfrm>
            <a:off x="7069024" y="7536173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DCFBF29-2CA6-E84F-820E-5AEF3B14142A}"/>
              </a:ext>
            </a:extLst>
          </p:cNvPr>
          <p:cNvSpPr txBox="1"/>
          <p:nvPr/>
        </p:nvSpPr>
        <p:spPr>
          <a:xfrm>
            <a:off x="6944134" y="5877528"/>
            <a:ext cx="16532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Finalization &amp; Approval of Site Map &amp; Plan</a:t>
            </a:r>
          </a:p>
          <a:p>
            <a:pPr algn="ctr"/>
            <a:r>
              <a:rPr lang="en-US" sz="1600"/>
              <a:t>6/13-6/24</a:t>
            </a:r>
          </a:p>
        </p:txBody>
      </p:sp>
      <p:sp>
        <p:nvSpPr>
          <p:cNvPr id="90" name="Rectangle: Rounded Corners 112" title="Milestone Graphic">
            <a:extLst>
              <a:ext uri="{FF2B5EF4-FFF2-40B4-BE49-F238E27FC236}">
                <a16:creationId xmlns:a16="http://schemas.microsoft.com/office/drawing/2014/main" id="{9815566F-81D3-5F41-BB15-F84174B6B012}"/>
              </a:ext>
            </a:extLst>
          </p:cNvPr>
          <p:cNvSpPr/>
          <p:nvPr/>
        </p:nvSpPr>
        <p:spPr>
          <a:xfrm>
            <a:off x="9255120" y="6702826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7C1B99B-4977-7B4B-B33A-022A4CDCFC3C}"/>
              </a:ext>
            </a:extLst>
          </p:cNvPr>
          <p:cNvSpPr txBox="1"/>
          <p:nvPr/>
        </p:nvSpPr>
        <p:spPr>
          <a:xfrm>
            <a:off x="9130230" y="5435527"/>
            <a:ext cx="16532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Homepage Wireframe &amp; Style Board</a:t>
            </a:r>
          </a:p>
          <a:p>
            <a:pPr algn="ctr"/>
            <a:r>
              <a:rPr lang="en-US" sz="1600"/>
              <a:t>6/27-7/15</a:t>
            </a:r>
          </a:p>
        </p:txBody>
      </p:sp>
      <p:sp>
        <p:nvSpPr>
          <p:cNvPr id="92" name="Rectangle: Rounded Corners 112" title="Milestone Graphic">
            <a:extLst>
              <a:ext uri="{FF2B5EF4-FFF2-40B4-BE49-F238E27FC236}">
                <a16:creationId xmlns:a16="http://schemas.microsoft.com/office/drawing/2014/main" id="{F382FAE0-8F7E-8C40-BFCD-F47A86572E95}"/>
              </a:ext>
            </a:extLst>
          </p:cNvPr>
          <p:cNvSpPr/>
          <p:nvPr/>
        </p:nvSpPr>
        <p:spPr>
          <a:xfrm>
            <a:off x="10750783" y="5844279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2AB5EF-9770-EE41-B3D0-77FE1827E6E3}"/>
              </a:ext>
            </a:extLst>
          </p:cNvPr>
          <p:cNvSpPr txBox="1"/>
          <p:nvPr/>
        </p:nvSpPr>
        <p:spPr>
          <a:xfrm>
            <a:off x="10616042" y="4622364"/>
            <a:ext cx="16532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Homepage Design &amp; Copy</a:t>
            </a:r>
          </a:p>
          <a:p>
            <a:pPr algn="ctr"/>
            <a:r>
              <a:rPr lang="en-US" sz="1600"/>
              <a:t>7/18-7/29</a:t>
            </a:r>
          </a:p>
        </p:txBody>
      </p:sp>
      <p:sp>
        <p:nvSpPr>
          <p:cNvPr id="94" name="Rectangle: Rounded Corners 112" title="Milestone Graphic">
            <a:extLst>
              <a:ext uri="{FF2B5EF4-FFF2-40B4-BE49-F238E27FC236}">
                <a16:creationId xmlns:a16="http://schemas.microsoft.com/office/drawing/2014/main" id="{9447B489-F362-2C41-8029-D3127B81A9A0}"/>
              </a:ext>
            </a:extLst>
          </p:cNvPr>
          <p:cNvSpPr/>
          <p:nvPr/>
        </p:nvSpPr>
        <p:spPr>
          <a:xfrm>
            <a:off x="12444103" y="4951727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E2E3F8A-0666-C748-9B70-8675D8086275}"/>
              </a:ext>
            </a:extLst>
          </p:cNvPr>
          <p:cNvSpPr txBox="1"/>
          <p:nvPr/>
        </p:nvSpPr>
        <p:spPr>
          <a:xfrm>
            <a:off x="12319213" y="3430336"/>
            <a:ext cx="16532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Website Copy &amp; Interior Page Wireframes</a:t>
            </a:r>
          </a:p>
          <a:p>
            <a:pPr algn="ctr"/>
            <a:r>
              <a:rPr lang="en-US" sz="1600"/>
              <a:t>8/1-8/12</a:t>
            </a:r>
          </a:p>
        </p:txBody>
      </p:sp>
      <p:sp>
        <p:nvSpPr>
          <p:cNvPr id="96" name="Rectangle: Rounded Corners 112" title="Milestone Graphic">
            <a:extLst>
              <a:ext uri="{FF2B5EF4-FFF2-40B4-BE49-F238E27FC236}">
                <a16:creationId xmlns:a16="http://schemas.microsoft.com/office/drawing/2014/main" id="{1EC0C871-CE11-4241-AD88-4EF0C607ADB5}"/>
              </a:ext>
            </a:extLst>
          </p:cNvPr>
          <p:cNvSpPr/>
          <p:nvPr/>
        </p:nvSpPr>
        <p:spPr>
          <a:xfrm>
            <a:off x="14186610" y="4009418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F692623-816E-FE44-A518-F3B116E440ED}"/>
              </a:ext>
            </a:extLst>
          </p:cNvPr>
          <p:cNvSpPr txBox="1"/>
          <p:nvPr/>
        </p:nvSpPr>
        <p:spPr>
          <a:xfrm>
            <a:off x="14061720" y="2789455"/>
            <a:ext cx="16532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Website Development &amp; Migration</a:t>
            </a:r>
          </a:p>
          <a:p>
            <a:pPr algn="ctr"/>
            <a:r>
              <a:rPr lang="en-US" sz="1600"/>
              <a:t>8/15-8/31</a:t>
            </a:r>
          </a:p>
        </p:txBody>
      </p:sp>
      <p:sp>
        <p:nvSpPr>
          <p:cNvPr id="100" name="Rectangle: Rounded Corners 112" title="Milestone Graphic">
            <a:extLst>
              <a:ext uri="{FF2B5EF4-FFF2-40B4-BE49-F238E27FC236}">
                <a16:creationId xmlns:a16="http://schemas.microsoft.com/office/drawing/2014/main" id="{012AA2BD-5731-0E41-9E18-06D770CAFCEE}"/>
              </a:ext>
            </a:extLst>
          </p:cNvPr>
          <p:cNvSpPr/>
          <p:nvPr/>
        </p:nvSpPr>
        <p:spPr>
          <a:xfrm>
            <a:off x="18960548" y="6118306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8B28A71-F719-574F-8EBE-404B86280B36}"/>
              </a:ext>
            </a:extLst>
          </p:cNvPr>
          <p:cNvSpPr txBox="1"/>
          <p:nvPr/>
        </p:nvSpPr>
        <p:spPr>
          <a:xfrm>
            <a:off x="18852283" y="5435527"/>
            <a:ext cx="1653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Month 2</a:t>
            </a:r>
          </a:p>
          <a:p>
            <a:pPr algn="ctr"/>
            <a:r>
              <a:rPr lang="en-US" sz="1600"/>
              <a:t>Oct</a:t>
            </a:r>
          </a:p>
        </p:txBody>
      </p:sp>
      <p:sp>
        <p:nvSpPr>
          <p:cNvPr id="102" name="Rectangle: Rounded Corners 112" title="Milestone Graphic">
            <a:extLst>
              <a:ext uri="{FF2B5EF4-FFF2-40B4-BE49-F238E27FC236}">
                <a16:creationId xmlns:a16="http://schemas.microsoft.com/office/drawing/2014/main" id="{1A3AE7B0-6092-8C4F-9763-E5DB8CF10B42}"/>
              </a:ext>
            </a:extLst>
          </p:cNvPr>
          <p:cNvSpPr/>
          <p:nvPr/>
        </p:nvSpPr>
        <p:spPr>
          <a:xfrm>
            <a:off x="17228977" y="6108011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D4D1104-0AF8-3E41-A2EB-66352D0A67AC}"/>
              </a:ext>
            </a:extLst>
          </p:cNvPr>
          <p:cNvSpPr txBox="1"/>
          <p:nvPr/>
        </p:nvSpPr>
        <p:spPr>
          <a:xfrm>
            <a:off x="17104087" y="5458258"/>
            <a:ext cx="1653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Month 1</a:t>
            </a:r>
          </a:p>
          <a:p>
            <a:pPr algn="ctr"/>
            <a:r>
              <a:rPr lang="en-US" sz="1600"/>
              <a:t>Sep</a:t>
            </a:r>
          </a:p>
        </p:txBody>
      </p:sp>
      <p:sp>
        <p:nvSpPr>
          <p:cNvPr id="104" name="Rectangle: Rounded Corners 112" title="Milestone Graphic">
            <a:extLst>
              <a:ext uri="{FF2B5EF4-FFF2-40B4-BE49-F238E27FC236}">
                <a16:creationId xmlns:a16="http://schemas.microsoft.com/office/drawing/2014/main" id="{9C79C7C8-5B1F-7149-9B4B-98BD5B5F2485}"/>
              </a:ext>
            </a:extLst>
          </p:cNvPr>
          <p:cNvSpPr/>
          <p:nvPr/>
        </p:nvSpPr>
        <p:spPr>
          <a:xfrm>
            <a:off x="20717332" y="6104747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4FEDB0E-B330-2948-9C84-1D3DBE033926}"/>
              </a:ext>
            </a:extLst>
          </p:cNvPr>
          <p:cNvSpPr txBox="1"/>
          <p:nvPr/>
        </p:nvSpPr>
        <p:spPr>
          <a:xfrm>
            <a:off x="20592442" y="5471621"/>
            <a:ext cx="1653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Month 3</a:t>
            </a:r>
          </a:p>
          <a:p>
            <a:pPr algn="ctr"/>
            <a:r>
              <a:rPr lang="en-US" sz="1600"/>
              <a:t>Nov</a:t>
            </a:r>
          </a:p>
        </p:txBody>
      </p:sp>
      <p:sp>
        <p:nvSpPr>
          <p:cNvPr id="70" name="Rectangle: Rounded Corners 112" title="Milestone Graphic">
            <a:extLst>
              <a:ext uri="{FF2B5EF4-FFF2-40B4-BE49-F238E27FC236}">
                <a16:creationId xmlns:a16="http://schemas.microsoft.com/office/drawing/2014/main" id="{E9C15FD9-9C86-AC49-821A-66B8573957D3}"/>
              </a:ext>
            </a:extLst>
          </p:cNvPr>
          <p:cNvSpPr/>
          <p:nvPr/>
        </p:nvSpPr>
        <p:spPr>
          <a:xfrm>
            <a:off x="18960548" y="7629497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93DE91-7F44-4243-95E8-E2FA58512E74}"/>
              </a:ext>
            </a:extLst>
          </p:cNvPr>
          <p:cNvSpPr txBox="1"/>
          <p:nvPr/>
        </p:nvSpPr>
        <p:spPr>
          <a:xfrm>
            <a:off x="18852283" y="6946718"/>
            <a:ext cx="1653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Month 5</a:t>
            </a:r>
          </a:p>
          <a:p>
            <a:pPr algn="ctr"/>
            <a:r>
              <a:rPr lang="en-US" sz="1600"/>
              <a:t>Jan</a:t>
            </a:r>
          </a:p>
        </p:txBody>
      </p:sp>
      <p:sp>
        <p:nvSpPr>
          <p:cNvPr id="72" name="Rectangle: Rounded Corners 112" title="Milestone Graphic">
            <a:extLst>
              <a:ext uri="{FF2B5EF4-FFF2-40B4-BE49-F238E27FC236}">
                <a16:creationId xmlns:a16="http://schemas.microsoft.com/office/drawing/2014/main" id="{C0D1274D-BE9A-7447-8EFA-92990BB53E83}"/>
              </a:ext>
            </a:extLst>
          </p:cNvPr>
          <p:cNvSpPr/>
          <p:nvPr/>
        </p:nvSpPr>
        <p:spPr>
          <a:xfrm>
            <a:off x="17228977" y="7619202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B679907-D9C1-DB48-B15D-B4288A80FD71}"/>
              </a:ext>
            </a:extLst>
          </p:cNvPr>
          <p:cNvSpPr txBox="1"/>
          <p:nvPr/>
        </p:nvSpPr>
        <p:spPr>
          <a:xfrm>
            <a:off x="17104087" y="6969449"/>
            <a:ext cx="1653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Month 4</a:t>
            </a:r>
          </a:p>
          <a:p>
            <a:pPr algn="ctr"/>
            <a:r>
              <a:rPr lang="en-US" sz="1600"/>
              <a:t>Dec</a:t>
            </a:r>
          </a:p>
        </p:txBody>
      </p:sp>
      <p:sp>
        <p:nvSpPr>
          <p:cNvPr id="75" name="Rectangle: Rounded Corners 112" title="Milestone Graphic">
            <a:extLst>
              <a:ext uri="{FF2B5EF4-FFF2-40B4-BE49-F238E27FC236}">
                <a16:creationId xmlns:a16="http://schemas.microsoft.com/office/drawing/2014/main" id="{ABCA5B2D-81CA-CB48-9DEB-E6BF12B57938}"/>
              </a:ext>
            </a:extLst>
          </p:cNvPr>
          <p:cNvSpPr/>
          <p:nvPr/>
        </p:nvSpPr>
        <p:spPr>
          <a:xfrm>
            <a:off x="20717332" y="7615938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583A84C-06D4-0540-8D0E-20B879232683}"/>
              </a:ext>
            </a:extLst>
          </p:cNvPr>
          <p:cNvSpPr txBox="1"/>
          <p:nvPr/>
        </p:nvSpPr>
        <p:spPr>
          <a:xfrm>
            <a:off x="20592442" y="6982812"/>
            <a:ext cx="1653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Month 6</a:t>
            </a:r>
          </a:p>
          <a:p>
            <a:pPr algn="ctr"/>
            <a:r>
              <a:rPr lang="en-US" sz="1600"/>
              <a:t>Feb</a:t>
            </a:r>
          </a:p>
        </p:txBody>
      </p:sp>
      <p:sp>
        <p:nvSpPr>
          <p:cNvPr id="88" name="Rectangle: Rounded Corners 112" title="Milestone Graphic">
            <a:extLst>
              <a:ext uri="{FF2B5EF4-FFF2-40B4-BE49-F238E27FC236}">
                <a16:creationId xmlns:a16="http://schemas.microsoft.com/office/drawing/2014/main" id="{9D895A85-62D1-2147-8235-FA572E232566}"/>
              </a:ext>
            </a:extLst>
          </p:cNvPr>
          <p:cNvSpPr/>
          <p:nvPr/>
        </p:nvSpPr>
        <p:spPr>
          <a:xfrm>
            <a:off x="18039000" y="9030789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0BB6802-9937-9D4C-AF57-70BB5985EFBA}"/>
              </a:ext>
            </a:extLst>
          </p:cNvPr>
          <p:cNvSpPr txBox="1"/>
          <p:nvPr/>
        </p:nvSpPr>
        <p:spPr>
          <a:xfrm>
            <a:off x="17930735" y="8348010"/>
            <a:ext cx="1653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Month 7</a:t>
            </a:r>
          </a:p>
          <a:p>
            <a:pPr algn="ctr"/>
            <a:r>
              <a:rPr lang="en-US" sz="1600"/>
              <a:t>Mar</a:t>
            </a:r>
          </a:p>
        </p:txBody>
      </p:sp>
      <p:sp>
        <p:nvSpPr>
          <p:cNvPr id="98" name="Rectangle: Rounded Corners 112" title="Milestone Graphic">
            <a:extLst>
              <a:ext uri="{FF2B5EF4-FFF2-40B4-BE49-F238E27FC236}">
                <a16:creationId xmlns:a16="http://schemas.microsoft.com/office/drawing/2014/main" id="{6DEB8D74-23E9-AB45-B480-119DD76F977B}"/>
              </a:ext>
            </a:extLst>
          </p:cNvPr>
          <p:cNvSpPr/>
          <p:nvPr/>
        </p:nvSpPr>
        <p:spPr>
          <a:xfrm>
            <a:off x="19795784" y="9017230"/>
            <a:ext cx="1403519" cy="2428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749C5CC-A662-8145-BE6C-8F5F8C3A17CD}"/>
              </a:ext>
            </a:extLst>
          </p:cNvPr>
          <p:cNvSpPr txBox="1"/>
          <p:nvPr/>
        </p:nvSpPr>
        <p:spPr>
          <a:xfrm>
            <a:off x="19670894" y="8384104"/>
            <a:ext cx="1653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Month 8</a:t>
            </a:r>
          </a:p>
          <a:p>
            <a:pPr algn="ctr"/>
            <a:r>
              <a:rPr lang="en-US" sz="1600"/>
              <a:t>Apr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BB3CCC-DA05-FD43-8CB3-A5D6421989D4}"/>
              </a:ext>
            </a:extLst>
          </p:cNvPr>
          <p:cNvSpPr txBox="1"/>
          <p:nvPr/>
        </p:nvSpPr>
        <p:spPr>
          <a:xfrm>
            <a:off x="1855001" y="12979690"/>
            <a:ext cx="894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*Dates Are Approximate Based on Project Plan</a:t>
            </a:r>
          </a:p>
        </p:txBody>
      </p:sp>
    </p:spTree>
    <p:extLst>
      <p:ext uri="{BB962C8B-B14F-4D97-AF65-F5344CB8AC3E}">
        <p14:creationId xmlns:p14="http://schemas.microsoft.com/office/powerpoint/2010/main" val="5795651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asic Slide">
  <a:themeElements>
    <a:clrScheme name="Custom 6">
      <a:dk1>
        <a:srgbClr val="191D20"/>
      </a:dk1>
      <a:lt1>
        <a:srgbClr val="FFFFFF"/>
      </a:lt1>
      <a:dk2>
        <a:srgbClr val="252E86"/>
      </a:dk2>
      <a:lt2>
        <a:srgbClr val="D5D5D5"/>
      </a:lt2>
      <a:accent1>
        <a:srgbClr val="2D3185"/>
      </a:accent1>
      <a:accent2>
        <a:srgbClr val="15A396"/>
      </a:accent2>
      <a:accent3>
        <a:srgbClr val="00BCD4"/>
      </a:accent3>
      <a:accent4>
        <a:srgbClr val="EE483E"/>
      </a:accent4>
      <a:accent5>
        <a:srgbClr val="FEC014"/>
      </a:accent5>
      <a:accent6>
        <a:srgbClr val="EAEAEA"/>
      </a:accent6>
      <a:hlink>
        <a:srgbClr val="06BCD4"/>
      </a:hlink>
      <a:folHlink>
        <a:srgbClr val="252E8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7D8979CA46E40A2579B55B85C9906" ma:contentTypeVersion="2" ma:contentTypeDescription="Create a new document." ma:contentTypeScope="" ma:versionID="9bc98eca15f430477b25030100f2005f">
  <xsd:schema xmlns:xsd="http://www.w3.org/2001/XMLSchema" xmlns:xs="http://www.w3.org/2001/XMLSchema" xmlns:p="http://schemas.microsoft.com/office/2006/metadata/properties" xmlns:ns2="df4a1703-f8b8-44b4-99f0-eb17a6296f16" targetNamespace="http://schemas.microsoft.com/office/2006/metadata/properties" ma:root="true" ma:fieldsID="90e6f0ff852943562d275f4b8473d336" ns2:_="">
    <xsd:import namespace="df4a1703-f8b8-44b4-99f0-eb17a6296f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a1703-f8b8-44b4-99f0-eb17a6296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C48C16-B558-40D2-B7C7-501DF54C89AF}">
  <ds:schemaRefs>
    <ds:schemaRef ds:uri="5d21ecf2-4295-401f-9344-34fc6e05b3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665AF5-6B7C-4B9A-AD4F-AC2DFC052E2D}">
  <ds:schemaRefs>
    <ds:schemaRef ds:uri="df4a1703-f8b8-44b4-99f0-eb17a6296f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F3FC506-1338-4CB1-810A-073A773146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21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Basic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Ryan-Lenovo</dc:creator>
  <cp:revision>5</cp:revision>
  <dcterms:modified xsi:type="dcterms:W3CDTF">2022-05-27T03:47:31Z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0x010100D9F7D8979CA46E40A2579B55B85C9906</vt:lpwstr>
  </property>
</Properties>
</file>