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4"/>
  </p:sldMasterIdLst>
  <p:notesMasterIdLst>
    <p:notesMasterId r:id="rId11"/>
  </p:notesMasterIdLst>
  <p:sldIdLst>
    <p:sldId id="310" r:id="rId5"/>
    <p:sldId id="393" r:id="rId6"/>
    <p:sldId id="401" r:id="rId7"/>
    <p:sldId id="403" r:id="rId8"/>
    <p:sldId id="404" r:id="rId9"/>
    <p:sldId id="352" r:id="rId10"/>
  </p:sldIdLst>
  <p:sldSz cx="24387175" cy="13716000"/>
  <p:notesSz cx="6858000" cy="9144000"/>
  <p:defaultTextStyle>
    <a:defPPr>
      <a:defRPr lang="en-US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493F"/>
    <a:srgbClr val="D5D5D5"/>
    <a:srgbClr val="DDDDDD"/>
    <a:srgbClr val="242A88"/>
    <a:srgbClr val="FEC014"/>
    <a:srgbClr val="2E3639"/>
    <a:srgbClr val="10A496"/>
    <a:srgbClr val="FEC013"/>
    <a:srgbClr val="06BCD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632E34-D1F7-48A7-B856-F663BA117B33}" v="455" dt="2020-01-09T14:12:24.1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6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48" cy="481851"/>
          </a:xfrm>
          <a:prstGeom prst="rect">
            <a:avLst/>
          </a:prstGeom>
        </p:spPr>
        <p:txBody>
          <a:bodyPr vert="horz" lIns="94083" tIns="47041" rIns="94083" bIns="4704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12" y="0"/>
            <a:ext cx="3170248" cy="481851"/>
          </a:xfrm>
          <a:prstGeom prst="rect">
            <a:avLst/>
          </a:prstGeom>
        </p:spPr>
        <p:txBody>
          <a:bodyPr vert="horz" lIns="94083" tIns="47041" rIns="94083" bIns="47041" rtlCol="0"/>
          <a:lstStyle>
            <a:lvl1pPr algn="r">
              <a:defRPr sz="1200"/>
            </a:lvl1pPr>
          </a:lstStyle>
          <a:p>
            <a:fld id="{741D813D-C274-8D46-83D5-4D2B85842462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83" tIns="47041" rIns="94083" bIns="4704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49" y="4619907"/>
            <a:ext cx="5851504" cy="3781551"/>
          </a:xfrm>
          <a:prstGeom prst="rect">
            <a:avLst/>
          </a:prstGeom>
        </p:spPr>
        <p:txBody>
          <a:bodyPr vert="horz" lIns="94083" tIns="47041" rIns="94083" bIns="4704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349"/>
            <a:ext cx="3170248" cy="481851"/>
          </a:xfrm>
          <a:prstGeom prst="rect">
            <a:avLst/>
          </a:prstGeom>
        </p:spPr>
        <p:txBody>
          <a:bodyPr vert="horz" lIns="94083" tIns="47041" rIns="94083" bIns="4704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12" y="9119349"/>
            <a:ext cx="3170248" cy="481851"/>
          </a:xfrm>
          <a:prstGeom prst="rect">
            <a:avLst/>
          </a:prstGeom>
        </p:spPr>
        <p:txBody>
          <a:bodyPr vert="horz" lIns="94083" tIns="47041" rIns="94083" bIns="47041" rtlCol="0" anchor="b"/>
          <a:lstStyle>
            <a:lvl1pPr algn="r">
              <a:defRPr sz="1200"/>
            </a:lvl1pPr>
          </a:lstStyle>
          <a:p>
            <a:fld id="{729AB5EC-AA65-E44E-90A1-1B44EF3A4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8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AB5EC-AA65-E44E-90A1-1B44EF3A4D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27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AB5EC-AA65-E44E-90A1-1B44EF3A4D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28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AB5EC-AA65-E44E-90A1-1B44EF3A4D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274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72716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DFE1F5-9489-A34E-B620-13479431BDF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92187" y="381000"/>
            <a:ext cx="21107400" cy="838200"/>
          </a:xfrm>
          <a:prstGeom prst="rect">
            <a:avLst/>
          </a:prstGeom>
        </p:spPr>
        <p:txBody>
          <a:bodyPr/>
          <a:lstStyle>
            <a:lvl1pPr>
              <a:defRPr sz="5600" b="1" cap="all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Basic content slide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EB36167-5B47-0A4D-88D4-48AA2195FC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4587" y="2895600"/>
            <a:ext cx="20955000" cy="381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3200">
                <a:solidFill>
                  <a:srgbClr val="2E3639"/>
                </a:solidFill>
              </a:defRPr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7C7CF5D-BF51-454C-A3D0-CCA36D7D8D8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73187" y="7239000"/>
            <a:ext cx="8839200" cy="4267200"/>
          </a:xfrm>
          <a:prstGeom prst="rect">
            <a:avLst/>
          </a:prstGeom>
        </p:spPr>
        <p:txBody>
          <a:bodyPr/>
          <a:lstStyle>
            <a:lvl1pPr marL="0" marR="0" indent="0" algn="l" defTabSz="1828800" rtl="0" eaLnBrk="1" fontAlgn="auto" latinLnBrk="0" hangingPunct="1">
              <a:lnSpc>
                <a:spcPts val="3640"/>
              </a:lnSpc>
              <a:spcBef>
                <a:spcPts val="24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None/>
              <a:tabLst/>
              <a:defRPr sz="3200" b="1">
                <a:solidFill>
                  <a:srgbClr val="10A496"/>
                </a:solidFill>
              </a:defRPr>
            </a:lvl1pPr>
            <a:lvl2pPr>
              <a:defRPr sz="3200" b="1">
                <a:solidFill>
                  <a:srgbClr val="10A496"/>
                </a:solidFill>
              </a:defRPr>
            </a:lvl2pPr>
            <a:lvl3pPr>
              <a:defRPr sz="3200" b="1">
                <a:solidFill>
                  <a:srgbClr val="10A496"/>
                </a:solidFill>
              </a:defRPr>
            </a:lvl3pPr>
            <a:lvl4pPr>
              <a:defRPr sz="3200" b="1">
                <a:solidFill>
                  <a:srgbClr val="10A496"/>
                </a:solidFill>
              </a:defRPr>
            </a:lvl4pPr>
            <a:lvl5pPr>
              <a:defRPr sz="3200" b="1">
                <a:solidFill>
                  <a:srgbClr val="10A496"/>
                </a:solidFill>
              </a:defRPr>
            </a:lvl5pPr>
          </a:lstStyle>
          <a:p>
            <a:pPr marL="514350" marR="0" lvl="0" indent="-514350" algn="l" defTabSz="182880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US"/>
              <a:t>Text</a:t>
            </a:r>
          </a:p>
          <a:p>
            <a:pPr marL="514350" marR="0" lvl="0" indent="-514350" algn="l" defTabSz="182880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US"/>
              <a:t>Text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AB6205F-7496-2E40-91CD-9B095128F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964987" y="7239000"/>
            <a:ext cx="8839200" cy="4267200"/>
          </a:xfrm>
          <a:prstGeom prst="rect">
            <a:avLst/>
          </a:prstGeom>
        </p:spPr>
        <p:txBody>
          <a:bodyPr/>
          <a:lstStyle>
            <a:lvl1pPr marL="0" marR="0" indent="0" algn="l" defTabSz="1828800" rtl="0" eaLnBrk="1" fontAlgn="auto" latinLnBrk="0" hangingPunct="1">
              <a:lnSpc>
                <a:spcPct val="50000"/>
              </a:lnSpc>
              <a:spcBef>
                <a:spcPts val="24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None/>
              <a:tabLst/>
              <a:defRPr sz="3200" b="1">
                <a:solidFill>
                  <a:srgbClr val="10A496"/>
                </a:solidFill>
              </a:defRPr>
            </a:lvl1pPr>
            <a:lvl2pPr>
              <a:defRPr sz="3200" b="1">
                <a:solidFill>
                  <a:srgbClr val="10A496"/>
                </a:solidFill>
              </a:defRPr>
            </a:lvl2pPr>
            <a:lvl3pPr>
              <a:defRPr sz="3200" b="1">
                <a:solidFill>
                  <a:srgbClr val="10A496"/>
                </a:solidFill>
              </a:defRPr>
            </a:lvl3pPr>
            <a:lvl4pPr>
              <a:defRPr sz="3200" b="1">
                <a:solidFill>
                  <a:srgbClr val="10A496"/>
                </a:solidFill>
              </a:defRPr>
            </a:lvl4pPr>
            <a:lvl5pPr>
              <a:defRPr sz="3200" b="1">
                <a:solidFill>
                  <a:srgbClr val="10A496"/>
                </a:solidFill>
              </a:defRPr>
            </a:lvl5pPr>
          </a:lstStyle>
          <a:p>
            <a:pPr marL="514350" marR="0" lvl="0" indent="-514350" algn="l" defTabSz="182880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US"/>
              <a:t>Text</a:t>
            </a:r>
          </a:p>
          <a:p>
            <a:pPr marL="514350" marR="0" lvl="0" indent="-514350" algn="l" defTabSz="182880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US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16523787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2B84849-F5DF-4DFA-9B6D-416CE52C5D2A}"/>
              </a:ext>
            </a:extLst>
          </p:cNvPr>
          <p:cNvSpPr/>
          <p:nvPr userDrawn="1"/>
        </p:nvSpPr>
        <p:spPr>
          <a:xfrm>
            <a:off x="1587" y="12763099"/>
            <a:ext cx="20116800" cy="952902"/>
          </a:xfrm>
          <a:custGeom>
            <a:avLst/>
            <a:gdLst>
              <a:gd name="connsiteX0" fmla="*/ 0 w 10058400"/>
              <a:gd name="connsiteY0" fmla="*/ 0 h 476451"/>
              <a:gd name="connsiteX1" fmla="*/ 10058400 w 10058400"/>
              <a:gd name="connsiteY1" fmla="*/ 0 h 476451"/>
              <a:gd name="connsiteX2" fmla="*/ 10058400 w 10058400"/>
              <a:gd name="connsiteY2" fmla="*/ 476451 h 476451"/>
              <a:gd name="connsiteX3" fmla="*/ 0 w 10058400"/>
              <a:gd name="connsiteY3" fmla="*/ 476451 h 476451"/>
              <a:gd name="connsiteX4" fmla="*/ 0 w 10058400"/>
              <a:gd name="connsiteY4" fmla="*/ 0 h 476451"/>
              <a:gd name="connsiteX0" fmla="*/ 0 w 10058400"/>
              <a:gd name="connsiteY0" fmla="*/ 0 h 476451"/>
              <a:gd name="connsiteX1" fmla="*/ 9659566 w 10058400"/>
              <a:gd name="connsiteY1" fmla="*/ 9728 h 476451"/>
              <a:gd name="connsiteX2" fmla="*/ 10058400 w 10058400"/>
              <a:gd name="connsiteY2" fmla="*/ 476451 h 476451"/>
              <a:gd name="connsiteX3" fmla="*/ 0 w 10058400"/>
              <a:gd name="connsiteY3" fmla="*/ 476451 h 476451"/>
              <a:gd name="connsiteX4" fmla="*/ 0 w 10058400"/>
              <a:gd name="connsiteY4" fmla="*/ 0 h 476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8400" h="476451">
                <a:moveTo>
                  <a:pt x="0" y="0"/>
                </a:moveTo>
                <a:lnTo>
                  <a:pt x="9659566" y="9728"/>
                </a:lnTo>
                <a:lnTo>
                  <a:pt x="10058400" y="476451"/>
                </a:lnTo>
                <a:lnTo>
                  <a:pt x="0" y="476451"/>
                </a:lnTo>
                <a:lnTo>
                  <a:pt x="0" y="0"/>
                </a:lnTo>
                <a:close/>
              </a:path>
            </a:pathLst>
          </a:custGeom>
          <a:solidFill>
            <a:srgbClr val="242A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2AA7EBA-A314-4228-A1D7-ADB2A6A0778E}"/>
              </a:ext>
            </a:extLst>
          </p:cNvPr>
          <p:cNvSpPr/>
          <p:nvPr userDrawn="1"/>
        </p:nvSpPr>
        <p:spPr>
          <a:xfrm rot="10800000">
            <a:off x="19661187" y="12740402"/>
            <a:ext cx="4724400" cy="972356"/>
          </a:xfrm>
          <a:custGeom>
            <a:avLst/>
            <a:gdLst>
              <a:gd name="connsiteX0" fmla="*/ 0 w 10058400"/>
              <a:gd name="connsiteY0" fmla="*/ 0 h 476451"/>
              <a:gd name="connsiteX1" fmla="*/ 10058400 w 10058400"/>
              <a:gd name="connsiteY1" fmla="*/ 0 h 476451"/>
              <a:gd name="connsiteX2" fmla="*/ 10058400 w 10058400"/>
              <a:gd name="connsiteY2" fmla="*/ 476451 h 476451"/>
              <a:gd name="connsiteX3" fmla="*/ 0 w 10058400"/>
              <a:gd name="connsiteY3" fmla="*/ 476451 h 476451"/>
              <a:gd name="connsiteX4" fmla="*/ 0 w 10058400"/>
              <a:gd name="connsiteY4" fmla="*/ 0 h 476451"/>
              <a:gd name="connsiteX0" fmla="*/ 0 w 10058400"/>
              <a:gd name="connsiteY0" fmla="*/ 0 h 476451"/>
              <a:gd name="connsiteX1" fmla="*/ 9659566 w 10058400"/>
              <a:gd name="connsiteY1" fmla="*/ 9728 h 476451"/>
              <a:gd name="connsiteX2" fmla="*/ 10058400 w 10058400"/>
              <a:gd name="connsiteY2" fmla="*/ 476451 h 476451"/>
              <a:gd name="connsiteX3" fmla="*/ 0 w 10058400"/>
              <a:gd name="connsiteY3" fmla="*/ 476451 h 476451"/>
              <a:gd name="connsiteX4" fmla="*/ 0 w 10058400"/>
              <a:gd name="connsiteY4" fmla="*/ 0 h 476451"/>
              <a:gd name="connsiteX0" fmla="*/ 0 w 10058400"/>
              <a:gd name="connsiteY0" fmla="*/ 9727 h 486178"/>
              <a:gd name="connsiteX1" fmla="*/ 9145947 w 10058400"/>
              <a:gd name="connsiteY1" fmla="*/ 0 h 486178"/>
              <a:gd name="connsiteX2" fmla="*/ 10058400 w 10058400"/>
              <a:gd name="connsiteY2" fmla="*/ 486178 h 486178"/>
              <a:gd name="connsiteX3" fmla="*/ 0 w 10058400"/>
              <a:gd name="connsiteY3" fmla="*/ 486178 h 486178"/>
              <a:gd name="connsiteX4" fmla="*/ 0 w 10058400"/>
              <a:gd name="connsiteY4" fmla="*/ 9727 h 486178"/>
              <a:gd name="connsiteX0" fmla="*/ 0 w 10058400"/>
              <a:gd name="connsiteY0" fmla="*/ 19455 h 495906"/>
              <a:gd name="connsiteX1" fmla="*/ 8824933 w 10058400"/>
              <a:gd name="connsiteY1" fmla="*/ 0 h 495906"/>
              <a:gd name="connsiteX2" fmla="*/ 10058400 w 10058400"/>
              <a:gd name="connsiteY2" fmla="*/ 495906 h 495906"/>
              <a:gd name="connsiteX3" fmla="*/ 0 w 10058400"/>
              <a:gd name="connsiteY3" fmla="*/ 495906 h 495906"/>
              <a:gd name="connsiteX4" fmla="*/ 0 w 10058400"/>
              <a:gd name="connsiteY4" fmla="*/ 19455 h 495906"/>
              <a:gd name="connsiteX0" fmla="*/ 0 w 10058400"/>
              <a:gd name="connsiteY0" fmla="*/ 0 h 476451"/>
              <a:gd name="connsiteX1" fmla="*/ 8696526 w 10058400"/>
              <a:gd name="connsiteY1" fmla="*/ 1 h 476451"/>
              <a:gd name="connsiteX2" fmla="*/ 10058400 w 10058400"/>
              <a:gd name="connsiteY2" fmla="*/ 476451 h 476451"/>
              <a:gd name="connsiteX3" fmla="*/ 0 w 10058400"/>
              <a:gd name="connsiteY3" fmla="*/ 476451 h 476451"/>
              <a:gd name="connsiteX4" fmla="*/ 0 w 10058400"/>
              <a:gd name="connsiteY4" fmla="*/ 0 h 476451"/>
              <a:gd name="connsiteX0" fmla="*/ 0 w 10058400"/>
              <a:gd name="connsiteY0" fmla="*/ 9727 h 486178"/>
              <a:gd name="connsiteX1" fmla="*/ 8489422 w 10058400"/>
              <a:gd name="connsiteY1" fmla="*/ 0 h 486178"/>
              <a:gd name="connsiteX2" fmla="*/ 10058400 w 10058400"/>
              <a:gd name="connsiteY2" fmla="*/ 486178 h 486178"/>
              <a:gd name="connsiteX3" fmla="*/ 0 w 10058400"/>
              <a:gd name="connsiteY3" fmla="*/ 486178 h 486178"/>
              <a:gd name="connsiteX4" fmla="*/ 0 w 10058400"/>
              <a:gd name="connsiteY4" fmla="*/ 9727 h 486178"/>
              <a:gd name="connsiteX0" fmla="*/ 0 w 10058400"/>
              <a:gd name="connsiteY0" fmla="*/ 19454 h 495905"/>
              <a:gd name="connsiteX1" fmla="*/ 8365159 w 10058400"/>
              <a:gd name="connsiteY1" fmla="*/ 0 h 495905"/>
              <a:gd name="connsiteX2" fmla="*/ 10058400 w 10058400"/>
              <a:gd name="connsiteY2" fmla="*/ 495905 h 495905"/>
              <a:gd name="connsiteX3" fmla="*/ 0 w 10058400"/>
              <a:gd name="connsiteY3" fmla="*/ 495905 h 495905"/>
              <a:gd name="connsiteX4" fmla="*/ 0 w 10058400"/>
              <a:gd name="connsiteY4" fmla="*/ 19454 h 495905"/>
              <a:gd name="connsiteX0" fmla="*/ 0 w 10058400"/>
              <a:gd name="connsiteY0" fmla="*/ 0 h 476451"/>
              <a:gd name="connsiteX1" fmla="*/ 8365159 w 10058400"/>
              <a:gd name="connsiteY1" fmla="*/ 9729 h 476451"/>
              <a:gd name="connsiteX2" fmla="*/ 10058400 w 10058400"/>
              <a:gd name="connsiteY2" fmla="*/ 476451 h 476451"/>
              <a:gd name="connsiteX3" fmla="*/ 0 w 10058400"/>
              <a:gd name="connsiteY3" fmla="*/ 476451 h 476451"/>
              <a:gd name="connsiteX4" fmla="*/ 0 w 10058400"/>
              <a:gd name="connsiteY4" fmla="*/ 0 h 476451"/>
              <a:gd name="connsiteX0" fmla="*/ 0 w 10058400"/>
              <a:gd name="connsiteY0" fmla="*/ 0 h 476451"/>
              <a:gd name="connsiteX1" fmla="*/ 8406582 w 10058400"/>
              <a:gd name="connsiteY1" fmla="*/ 1 h 476451"/>
              <a:gd name="connsiteX2" fmla="*/ 10058400 w 10058400"/>
              <a:gd name="connsiteY2" fmla="*/ 476451 h 476451"/>
              <a:gd name="connsiteX3" fmla="*/ 0 w 10058400"/>
              <a:gd name="connsiteY3" fmla="*/ 476451 h 476451"/>
              <a:gd name="connsiteX4" fmla="*/ 0 w 10058400"/>
              <a:gd name="connsiteY4" fmla="*/ 0 h 476451"/>
              <a:gd name="connsiteX0" fmla="*/ 0 w 10058400"/>
              <a:gd name="connsiteY0" fmla="*/ 9727 h 486178"/>
              <a:gd name="connsiteX1" fmla="*/ 8282319 w 10058400"/>
              <a:gd name="connsiteY1" fmla="*/ 0 h 486178"/>
              <a:gd name="connsiteX2" fmla="*/ 10058400 w 10058400"/>
              <a:gd name="connsiteY2" fmla="*/ 486178 h 486178"/>
              <a:gd name="connsiteX3" fmla="*/ 0 w 10058400"/>
              <a:gd name="connsiteY3" fmla="*/ 486178 h 486178"/>
              <a:gd name="connsiteX4" fmla="*/ 0 w 10058400"/>
              <a:gd name="connsiteY4" fmla="*/ 9727 h 486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8400" h="486178">
                <a:moveTo>
                  <a:pt x="0" y="9727"/>
                </a:moveTo>
                <a:lnTo>
                  <a:pt x="8282319" y="0"/>
                </a:lnTo>
                <a:lnTo>
                  <a:pt x="10058400" y="486178"/>
                </a:lnTo>
                <a:lnTo>
                  <a:pt x="0" y="486178"/>
                </a:lnTo>
                <a:lnTo>
                  <a:pt x="0" y="9727"/>
                </a:lnTo>
                <a:close/>
              </a:path>
            </a:pathLst>
          </a:custGeom>
          <a:solidFill>
            <a:srgbClr val="10A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BE2E2C-552F-4931-823B-147928EB9DD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9986" y="12927364"/>
            <a:ext cx="2869787" cy="601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47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hf hdr="0" ftr="0" dt="0"/>
  <p:txStyles>
    <p:titleStyle>
      <a:lvl1pPr algn="l" defTabSz="1828800" rtl="0" eaLnBrk="1" latinLnBrk="0" hangingPunct="1">
        <a:lnSpc>
          <a:spcPct val="85000"/>
        </a:lnSpc>
        <a:spcBef>
          <a:spcPct val="0"/>
        </a:spcBef>
        <a:buNone/>
        <a:defRPr sz="9600" kern="1200" spc="-10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1828800" rtl="0" eaLnBrk="1" latinLnBrk="0" hangingPunct="1">
        <a:lnSpc>
          <a:spcPct val="90000"/>
        </a:lnSpc>
        <a:spcBef>
          <a:spcPts val="24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4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68096" indent="-365760" algn="l" defTabSz="182880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Calibri" pitchFamily="34" charset="0"/>
        <a:buChar char="◦"/>
        <a:defRPr sz="3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33856" indent="-365760" algn="l" defTabSz="182880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499616" indent="-365760" algn="l" defTabSz="182880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865376" indent="-365760" algn="l" defTabSz="182880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200000" indent="-457200" algn="l" defTabSz="182880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600000" indent="-457200" algn="l" defTabSz="182880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000000" indent="-457200" algn="l" defTabSz="182880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400000" indent="-457200" algn="l" defTabSz="182880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6160B71-8984-4E4C-A3C5-C98CD6EE2C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48"/>
            <a:ext cx="24387175" cy="13716000"/>
          </a:xfrm>
          <a:prstGeom prst="rect">
            <a:avLst/>
          </a:prstGeom>
        </p:spPr>
      </p:pic>
      <p:sp>
        <p:nvSpPr>
          <p:cNvPr id="4" name="THE WAY WE ARE BUILDING WEBSITES IS BROKEN.">
            <a:extLst>
              <a:ext uri="{FF2B5EF4-FFF2-40B4-BE49-F238E27FC236}">
                <a16:creationId xmlns:a16="http://schemas.microsoft.com/office/drawing/2014/main" id="{9480192F-A8A5-8740-AF4A-79BFD412E775}"/>
              </a:ext>
            </a:extLst>
          </p:cNvPr>
          <p:cNvSpPr txBox="1">
            <a:spLocks/>
          </p:cNvSpPr>
          <p:nvPr/>
        </p:nvSpPr>
        <p:spPr>
          <a:xfrm>
            <a:off x="832788" y="6801423"/>
            <a:ext cx="22721602" cy="176348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2340863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13248" b="1" kern="1200" spc="-50" baseline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pPr algn="ctr"/>
            <a:r>
              <a:rPr lang="en-US" sz="10400" cap="all">
                <a:latin typeface="Arial"/>
                <a:cs typeface="Arial"/>
              </a:rPr>
              <a:t>Making the most of our mornings initiative</a:t>
            </a:r>
            <a:endParaRPr lang="en-US" sz="10400" cap="all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FEC5185-1A44-704E-A07E-515F366A77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798" y="931425"/>
            <a:ext cx="3979577" cy="8343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6B12637-9F05-45F6-99F0-285205DCFB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671" y="2901392"/>
            <a:ext cx="3359830" cy="335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43573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26F1546-4E48-284D-A451-5C201869F901}"/>
              </a:ext>
            </a:extLst>
          </p:cNvPr>
          <p:cNvSpPr/>
          <p:nvPr/>
        </p:nvSpPr>
        <p:spPr>
          <a:xfrm>
            <a:off x="1587" y="12763099"/>
            <a:ext cx="20116800" cy="952902"/>
          </a:xfrm>
          <a:custGeom>
            <a:avLst/>
            <a:gdLst>
              <a:gd name="connsiteX0" fmla="*/ 0 w 10058400"/>
              <a:gd name="connsiteY0" fmla="*/ 0 h 476451"/>
              <a:gd name="connsiteX1" fmla="*/ 10058400 w 10058400"/>
              <a:gd name="connsiteY1" fmla="*/ 0 h 476451"/>
              <a:gd name="connsiteX2" fmla="*/ 10058400 w 10058400"/>
              <a:gd name="connsiteY2" fmla="*/ 476451 h 476451"/>
              <a:gd name="connsiteX3" fmla="*/ 0 w 10058400"/>
              <a:gd name="connsiteY3" fmla="*/ 476451 h 476451"/>
              <a:gd name="connsiteX4" fmla="*/ 0 w 10058400"/>
              <a:gd name="connsiteY4" fmla="*/ 0 h 476451"/>
              <a:gd name="connsiteX0" fmla="*/ 0 w 10058400"/>
              <a:gd name="connsiteY0" fmla="*/ 0 h 476451"/>
              <a:gd name="connsiteX1" fmla="*/ 9659566 w 10058400"/>
              <a:gd name="connsiteY1" fmla="*/ 9728 h 476451"/>
              <a:gd name="connsiteX2" fmla="*/ 10058400 w 10058400"/>
              <a:gd name="connsiteY2" fmla="*/ 476451 h 476451"/>
              <a:gd name="connsiteX3" fmla="*/ 0 w 10058400"/>
              <a:gd name="connsiteY3" fmla="*/ 476451 h 476451"/>
              <a:gd name="connsiteX4" fmla="*/ 0 w 10058400"/>
              <a:gd name="connsiteY4" fmla="*/ 0 h 476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8400" h="476451">
                <a:moveTo>
                  <a:pt x="0" y="0"/>
                </a:moveTo>
                <a:lnTo>
                  <a:pt x="9659566" y="9728"/>
                </a:lnTo>
                <a:lnTo>
                  <a:pt x="10058400" y="476451"/>
                </a:lnTo>
                <a:lnTo>
                  <a:pt x="0" y="476451"/>
                </a:lnTo>
                <a:lnTo>
                  <a:pt x="0" y="0"/>
                </a:lnTo>
                <a:close/>
              </a:path>
            </a:pathLst>
          </a:custGeom>
          <a:solidFill>
            <a:srgbClr val="242A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DCABDB59-E3AF-9E4E-83E2-4377510919B2}"/>
              </a:ext>
            </a:extLst>
          </p:cNvPr>
          <p:cNvSpPr/>
          <p:nvPr/>
        </p:nvSpPr>
        <p:spPr>
          <a:xfrm rot="10800000">
            <a:off x="19661187" y="12740402"/>
            <a:ext cx="4724400" cy="972356"/>
          </a:xfrm>
          <a:custGeom>
            <a:avLst/>
            <a:gdLst>
              <a:gd name="connsiteX0" fmla="*/ 0 w 10058400"/>
              <a:gd name="connsiteY0" fmla="*/ 0 h 476451"/>
              <a:gd name="connsiteX1" fmla="*/ 10058400 w 10058400"/>
              <a:gd name="connsiteY1" fmla="*/ 0 h 476451"/>
              <a:gd name="connsiteX2" fmla="*/ 10058400 w 10058400"/>
              <a:gd name="connsiteY2" fmla="*/ 476451 h 476451"/>
              <a:gd name="connsiteX3" fmla="*/ 0 w 10058400"/>
              <a:gd name="connsiteY3" fmla="*/ 476451 h 476451"/>
              <a:gd name="connsiteX4" fmla="*/ 0 w 10058400"/>
              <a:gd name="connsiteY4" fmla="*/ 0 h 476451"/>
              <a:gd name="connsiteX0" fmla="*/ 0 w 10058400"/>
              <a:gd name="connsiteY0" fmla="*/ 0 h 476451"/>
              <a:gd name="connsiteX1" fmla="*/ 9659566 w 10058400"/>
              <a:gd name="connsiteY1" fmla="*/ 9728 h 476451"/>
              <a:gd name="connsiteX2" fmla="*/ 10058400 w 10058400"/>
              <a:gd name="connsiteY2" fmla="*/ 476451 h 476451"/>
              <a:gd name="connsiteX3" fmla="*/ 0 w 10058400"/>
              <a:gd name="connsiteY3" fmla="*/ 476451 h 476451"/>
              <a:gd name="connsiteX4" fmla="*/ 0 w 10058400"/>
              <a:gd name="connsiteY4" fmla="*/ 0 h 476451"/>
              <a:gd name="connsiteX0" fmla="*/ 0 w 10058400"/>
              <a:gd name="connsiteY0" fmla="*/ 9727 h 486178"/>
              <a:gd name="connsiteX1" fmla="*/ 9145947 w 10058400"/>
              <a:gd name="connsiteY1" fmla="*/ 0 h 486178"/>
              <a:gd name="connsiteX2" fmla="*/ 10058400 w 10058400"/>
              <a:gd name="connsiteY2" fmla="*/ 486178 h 486178"/>
              <a:gd name="connsiteX3" fmla="*/ 0 w 10058400"/>
              <a:gd name="connsiteY3" fmla="*/ 486178 h 486178"/>
              <a:gd name="connsiteX4" fmla="*/ 0 w 10058400"/>
              <a:gd name="connsiteY4" fmla="*/ 9727 h 486178"/>
              <a:gd name="connsiteX0" fmla="*/ 0 w 10058400"/>
              <a:gd name="connsiteY0" fmla="*/ 19455 h 495906"/>
              <a:gd name="connsiteX1" fmla="*/ 8824933 w 10058400"/>
              <a:gd name="connsiteY1" fmla="*/ 0 h 495906"/>
              <a:gd name="connsiteX2" fmla="*/ 10058400 w 10058400"/>
              <a:gd name="connsiteY2" fmla="*/ 495906 h 495906"/>
              <a:gd name="connsiteX3" fmla="*/ 0 w 10058400"/>
              <a:gd name="connsiteY3" fmla="*/ 495906 h 495906"/>
              <a:gd name="connsiteX4" fmla="*/ 0 w 10058400"/>
              <a:gd name="connsiteY4" fmla="*/ 19455 h 495906"/>
              <a:gd name="connsiteX0" fmla="*/ 0 w 10058400"/>
              <a:gd name="connsiteY0" fmla="*/ 0 h 476451"/>
              <a:gd name="connsiteX1" fmla="*/ 8696526 w 10058400"/>
              <a:gd name="connsiteY1" fmla="*/ 1 h 476451"/>
              <a:gd name="connsiteX2" fmla="*/ 10058400 w 10058400"/>
              <a:gd name="connsiteY2" fmla="*/ 476451 h 476451"/>
              <a:gd name="connsiteX3" fmla="*/ 0 w 10058400"/>
              <a:gd name="connsiteY3" fmla="*/ 476451 h 476451"/>
              <a:gd name="connsiteX4" fmla="*/ 0 w 10058400"/>
              <a:gd name="connsiteY4" fmla="*/ 0 h 476451"/>
              <a:gd name="connsiteX0" fmla="*/ 0 w 10058400"/>
              <a:gd name="connsiteY0" fmla="*/ 9727 h 486178"/>
              <a:gd name="connsiteX1" fmla="*/ 8489422 w 10058400"/>
              <a:gd name="connsiteY1" fmla="*/ 0 h 486178"/>
              <a:gd name="connsiteX2" fmla="*/ 10058400 w 10058400"/>
              <a:gd name="connsiteY2" fmla="*/ 486178 h 486178"/>
              <a:gd name="connsiteX3" fmla="*/ 0 w 10058400"/>
              <a:gd name="connsiteY3" fmla="*/ 486178 h 486178"/>
              <a:gd name="connsiteX4" fmla="*/ 0 w 10058400"/>
              <a:gd name="connsiteY4" fmla="*/ 9727 h 486178"/>
              <a:gd name="connsiteX0" fmla="*/ 0 w 10058400"/>
              <a:gd name="connsiteY0" fmla="*/ 19454 h 495905"/>
              <a:gd name="connsiteX1" fmla="*/ 8365159 w 10058400"/>
              <a:gd name="connsiteY1" fmla="*/ 0 h 495905"/>
              <a:gd name="connsiteX2" fmla="*/ 10058400 w 10058400"/>
              <a:gd name="connsiteY2" fmla="*/ 495905 h 495905"/>
              <a:gd name="connsiteX3" fmla="*/ 0 w 10058400"/>
              <a:gd name="connsiteY3" fmla="*/ 495905 h 495905"/>
              <a:gd name="connsiteX4" fmla="*/ 0 w 10058400"/>
              <a:gd name="connsiteY4" fmla="*/ 19454 h 495905"/>
              <a:gd name="connsiteX0" fmla="*/ 0 w 10058400"/>
              <a:gd name="connsiteY0" fmla="*/ 0 h 476451"/>
              <a:gd name="connsiteX1" fmla="*/ 8365159 w 10058400"/>
              <a:gd name="connsiteY1" fmla="*/ 9729 h 476451"/>
              <a:gd name="connsiteX2" fmla="*/ 10058400 w 10058400"/>
              <a:gd name="connsiteY2" fmla="*/ 476451 h 476451"/>
              <a:gd name="connsiteX3" fmla="*/ 0 w 10058400"/>
              <a:gd name="connsiteY3" fmla="*/ 476451 h 476451"/>
              <a:gd name="connsiteX4" fmla="*/ 0 w 10058400"/>
              <a:gd name="connsiteY4" fmla="*/ 0 h 476451"/>
              <a:gd name="connsiteX0" fmla="*/ 0 w 10058400"/>
              <a:gd name="connsiteY0" fmla="*/ 0 h 476451"/>
              <a:gd name="connsiteX1" fmla="*/ 8406582 w 10058400"/>
              <a:gd name="connsiteY1" fmla="*/ 1 h 476451"/>
              <a:gd name="connsiteX2" fmla="*/ 10058400 w 10058400"/>
              <a:gd name="connsiteY2" fmla="*/ 476451 h 476451"/>
              <a:gd name="connsiteX3" fmla="*/ 0 w 10058400"/>
              <a:gd name="connsiteY3" fmla="*/ 476451 h 476451"/>
              <a:gd name="connsiteX4" fmla="*/ 0 w 10058400"/>
              <a:gd name="connsiteY4" fmla="*/ 0 h 476451"/>
              <a:gd name="connsiteX0" fmla="*/ 0 w 10058400"/>
              <a:gd name="connsiteY0" fmla="*/ 9727 h 486178"/>
              <a:gd name="connsiteX1" fmla="*/ 8282319 w 10058400"/>
              <a:gd name="connsiteY1" fmla="*/ 0 h 486178"/>
              <a:gd name="connsiteX2" fmla="*/ 10058400 w 10058400"/>
              <a:gd name="connsiteY2" fmla="*/ 486178 h 486178"/>
              <a:gd name="connsiteX3" fmla="*/ 0 w 10058400"/>
              <a:gd name="connsiteY3" fmla="*/ 486178 h 486178"/>
              <a:gd name="connsiteX4" fmla="*/ 0 w 10058400"/>
              <a:gd name="connsiteY4" fmla="*/ 9727 h 486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8400" h="486178">
                <a:moveTo>
                  <a:pt x="0" y="9727"/>
                </a:moveTo>
                <a:lnTo>
                  <a:pt x="8282319" y="0"/>
                </a:lnTo>
                <a:lnTo>
                  <a:pt x="10058400" y="486178"/>
                </a:lnTo>
                <a:lnTo>
                  <a:pt x="0" y="486178"/>
                </a:lnTo>
                <a:lnTo>
                  <a:pt x="0" y="9727"/>
                </a:lnTo>
                <a:close/>
              </a:path>
            </a:pathLst>
          </a:custGeom>
          <a:solidFill>
            <a:srgbClr val="10A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EB7007-E625-9D46-83B5-4972FD01008C}"/>
              </a:ext>
            </a:extLst>
          </p:cNvPr>
          <p:cNvSpPr txBox="1"/>
          <p:nvPr/>
        </p:nvSpPr>
        <p:spPr>
          <a:xfrm>
            <a:off x="1220786" y="304801"/>
            <a:ext cx="22555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b="1" cap="all">
                <a:solidFill>
                  <a:srgbClr val="ED49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Big idea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D72BB9-5ED9-FA48-A6D5-958A33ABC457}"/>
              </a:ext>
            </a:extLst>
          </p:cNvPr>
          <p:cNvSpPr/>
          <p:nvPr/>
        </p:nvSpPr>
        <p:spPr>
          <a:xfrm>
            <a:off x="1373187" y="1351240"/>
            <a:ext cx="2286000" cy="172760"/>
          </a:xfrm>
          <a:prstGeom prst="rect">
            <a:avLst/>
          </a:prstGeom>
          <a:solidFill>
            <a:srgbClr val="ED4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3C851A-3710-5C42-B09D-0AA56448AAB6}"/>
              </a:ext>
            </a:extLst>
          </p:cNvPr>
          <p:cNvSpPr txBox="1"/>
          <p:nvPr/>
        </p:nvSpPr>
        <p:spPr>
          <a:xfrm>
            <a:off x="13336588" y="6096000"/>
            <a:ext cx="1043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IMAGE PLACEHOLDER 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(DELETE THIS TEXT BOX)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2ED0BB-353F-124C-9147-544431A4A9E8}"/>
              </a:ext>
            </a:extLst>
          </p:cNvPr>
          <p:cNvSpPr txBox="1"/>
          <p:nvPr/>
        </p:nvSpPr>
        <p:spPr>
          <a:xfrm>
            <a:off x="1251682" y="2433807"/>
            <a:ext cx="16092510" cy="80945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b="1" dirty="0">
                <a:cs typeface="Arial" panose="020B0604020202020204" pitchFamily="34" charset="0"/>
              </a:rPr>
              <a:t>The morning is such a wonderful time for the brain</a:t>
            </a:r>
          </a:p>
          <a:p>
            <a:endParaRPr lang="en-US" sz="2400" dirty="0">
              <a:cs typeface="Arial" panose="020B0604020202020204" pitchFamily="34" charset="0"/>
            </a:endParaRPr>
          </a:p>
          <a:p>
            <a:r>
              <a:rPr lang="en-US" sz="2800" dirty="0">
                <a:cs typeface="Arial" panose="020B0604020202020204" pitchFamily="34" charset="0"/>
              </a:rPr>
              <a:t>Let’s not waste that on mundane tasks of requesting information or files. Let’s get down to some inspired work!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cs typeface="Arial" panose="020B0604020202020204" pitchFamily="34" charset="0"/>
              </a:rPr>
              <a:t>The idea </a:t>
            </a:r>
          </a:p>
          <a:p>
            <a:endParaRPr lang="en-US" b="1" dirty="0">
              <a:cs typeface="Arial" panose="020B0604020202020204" pitchFamily="34" charset="0"/>
            </a:endParaRPr>
          </a:p>
          <a:p>
            <a:r>
              <a:rPr lang="en-US" sz="2800" dirty="0">
                <a:cs typeface="Arial"/>
              </a:rPr>
              <a:t>Focus energy at the </a:t>
            </a:r>
            <a:r>
              <a:rPr lang="en-US" sz="2800" i="1" dirty="0">
                <a:cs typeface="Arial"/>
              </a:rPr>
              <a:t>end</a:t>
            </a:r>
            <a:r>
              <a:rPr lang="en-US" sz="2800" dirty="0">
                <a:cs typeface="Arial"/>
              </a:rPr>
              <a:t> of our days to ensure that all materials, information, and files are ready and posted for teammates to hit the ground running the next morning</a:t>
            </a:r>
          </a:p>
          <a:p>
            <a:endParaRPr lang="en-US" sz="2800" dirty="0">
              <a:cs typeface="Arial"/>
            </a:endParaRPr>
          </a:p>
          <a:p>
            <a:endParaRPr lang="en-US" sz="2800" dirty="0">
              <a:cs typeface="Arial"/>
            </a:endParaRPr>
          </a:p>
          <a:p>
            <a:r>
              <a:rPr lang="en-US" b="1" dirty="0">
                <a:cs typeface="Arial" panose="020B0604020202020204" pitchFamily="34" charset="0"/>
              </a:rPr>
              <a:t>into action</a:t>
            </a:r>
          </a:p>
          <a:p>
            <a:endParaRPr lang="en-US" sz="2800" b="1" dirty="0">
              <a:cs typeface="Arial" panose="020B0604020202020204" pitchFamily="34" charset="0"/>
            </a:endParaRPr>
          </a:p>
          <a:p>
            <a:r>
              <a:rPr lang="en-US" sz="2800" dirty="0">
                <a:cs typeface="Arial"/>
              </a:rPr>
              <a:t>We block 30 minutes at the end of our days to complete the following processes (independent work time; no meetings)</a:t>
            </a:r>
            <a:endParaRPr lang="en-US" sz="2800" dirty="0">
              <a:cs typeface="Arial" panose="020B0604020202020204" pitchFamily="34" charset="0"/>
            </a:endParaRPr>
          </a:p>
          <a:p>
            <a:endParaRPr lang="en-US" sz="2800" dirty="0"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194096B-9C14-EF41-B8D0-41B4F88A0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9986" y="12927364"/>
            <a:ext cx="2869787" cy="60167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14DE7E1-A6FE-4F4D-A524-CC6A6EADD3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4192" y="2646135"/>
            <a:ext cx="6035555" cy="624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2596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9D72BB9-5ED9-FA48-A6D5-958A33ABC457}"/>
              </a:ext>
            </a:extLst>
          </p:cNvPr>
          <p:cNvSpPr/>
          <p:nvPr/>
        </p:nvSpPr>
        <p:spPr>
          <a:xfrm>
            <a:off x="1373187" y="1351240"/>
            <a:ext cx="2286000" cy="172760"/>
          </a:xfrm>
          <a:prstGeom prst="rect">
            <a:avLst/>
          </a:prstGeom>
          <a:solidFill>
            <a:srgbClr val="ED4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DB43D5-A7C7-493D-BF47-FA55269350F8}"/>
              </a:ext>
            </a:extLst>
          </p:cNvPr>
          <p:cNvSpPr txBox="1"/>
          <p:nvPr/>
        </p:nvSpPr>
        <p:spPr>
          <a:xfrm>
            <a:off x="1220787" y="304801"/>
            <a:ext cx="20470176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5600" b="1" cap="all">
                <a:solidFill>
                  <a:srgbClr val="ED493F"/>
                </a:solidFill>
                <a:latin typeface="Arial"/>
                <a:cs typeface="Arial"/>
              </a:rPr>
              <a:t>Manager DAY AHEAD TASK check process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09F6D4-9E4A-485D-9933-E1E01E45B9A8}"/>
              </a:ext>
            </a:extLst>
          </p:cNvPr>
          <p:cNvSpPr/>
          <p:nvPr/>
        </p:nvSpPr>
        <p:spPr>
          <a:xfrm>
            <a:off x="1373187" y="1351240"/>
            <a:ext cx="2286000" cy="172760"/>
          </a:xfrm>
          <a:prstGeom prst="rect">
            <a:avLst/>
          </a:prstGeom>
          <a:solidFill>
            <a:srgbClr val="ED4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>
              <a:solidFill>
                <a:srgbClr val="ED493F"/>
              </a:solidFill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9F2B8A0E-4BB3-442A-8C68-B1ED21D0AE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0963" y="416173"/>
            <a:ext cx="2218810" cy="1936557"/>
          </a:xfrm>
          <a:prstGeom prst="rect">
            <a:avLst/>
          </a:prstGeom>
        </p:spPr>
      </p:pic>
      <p:sp>
        <p:nvSpPr>
          <p:cNvPr id="91" name="Flowchart: Decision 90">
            <a:extLst>
              <a:ext uri="{FF2B5EF4-FFF2-40B4-BE49-F238E27FC236}">
                <a16:creationId xmlns:a16="http://schemas.microsoft.com/office/drawing/2014/main" id="{AC0BADC3-74BA-42F5-85BF-E0D5FC586248}"/>
              </a:ext>
            </a:extLst>
          </p:cNvPr>
          <p:cNvSpPr/>
          <p:nvPr/>
        </p:nvSpPr>
        <p:spPr>
          <a:xfrm>
            <a:off x="8500836" y="4877661"/>
            <a:ext cx="3044655" cy="1808900"/>
          </a:xfrm>
          <a:prstGeom prst="flowChartDecision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Active tasks with due date today?</a:t>
            </a:r>
          </a:p>
        </p:txBody>
      </p:sp>
      <p:sp>
        <p:nvSpPr>
          <p:cNvPr id="92" name="Flowchart: Decision 91">
            <a:extLst>
              <a:ext uri="{FF2B5EF4-FFF2-40B4-BE49-F238E27FC236}">
                <a16:creationId xmlns:a16="http://schemas.microsoft.com/office/drawing/2014/main" id="{2DDC4AD8-EAB0-41B9-912A-C6FF3558C1B8}"/>
              </a:ext>
            </a:extLst>
          </p:cNvPr>
          <p:cNvSpPr/>
          <p:nvPr/>
        </p:nvSpPr>
        <p:spPr>
          <a:xfrm>
            <a:off x="12713416" y="4877661"/>
            <a:ext cx="2946756" cy="1808900"/>
          </a:xfrm>
          <a:prstGeom prst="flowChartDecision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Is the task completed?</a:t>
            </a:r>
          </a:p>
        </p:txBody>
      </p:sp>
      <p:sp>
        <p:nvSpPr>
          <p:cNvPr id="104" name="Flowchart: Alternate Process 103">
            <a:extLst>
              <a:ext uri="{FF2B5EF4-FFF2-40B4-BE49-F238E27FC236}">
                <a16:creationId xmlns:a16="http://schemas.microsoft.com/office/drawing/2014/main" id="{8D144E62-4824-4918-9E52-C5F35BE64528}"/>
              </a:ext>
            </a:extLst>
          </p:cNvPr>
          <p:cNvSpPr/>
          <p:nvPr/>
        </p:nvSpPr>
        <p:spPr>
          <a:xfrm>
            <a:off x="12603600" y="7525341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Post all necessary details for production</a:t>
            </a: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4E092ACB-8411-4117-B8D0-A58A15A3C903}"/>
              </a:ext>
            </a:extLst>
          </p:cNvPr>
          <p:cNvCxnSpPr>
            <a:cxnSpLocks/>
            <a:stCxn id="92" idx="2"/>
            <a:endCxn id="104" idx="0"/>
          </p:cNvCxnSpPr>
          <p:nvPr/>
        </p:nvCxnSpPr>
        <p:spPr>
          <a:xfrm>
            <a:off x="14186794" y="6686561"/>
            <a:ext cx="6345" cy="83878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>
            <a:extLst>
              <a:ext uri="{FF2B5EF4-FFF2-40B4-BE49-F238E27FC236}">
                <a16:creationId xmlns:a16="http://schemas.microsoft.com/office/drawing/2014/main" id="{3C2B5E7C-5DDD-4B8B-9094-B5D1B8782C2A}"/>
              </a:ext>
            </a:extLst>
          </p:cNvPr>
          <p:cNvSpPr txBox="1"/>
          <p:nvPr/>
        </p:nvSpPr>
        <p:spPr>
          <a:xfrm>
            <a:off x="10138702" y="6640630"/>
            <a:ext cx="10708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/>
              <a:t>No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C1701611-4DF5-43D7-87FC-B1DD9D9F04D7}"/>
              </a:ext>
            </a:extLst>
          </p:cNvPr>
          <p:cNvSpPr txBox="1"/>
          <p:nvPr/>
        </p:nvSpPr>
        <p:spPr>
          <a:xfrm>
            <a:off x="15539146" y="5298503"/>
            <a:ext cx="10708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/>
              <a:t>No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5078E933-43A0-473B-812F-15F5401D426D}"/>
              </a:ext>
            </a:extLst>
          </p:cNvPr>
          <p:cNvSpPr txBox="1"/>
          <p:nvPr/>
        </p:nvSpPr>
        <p:spPr>
          <a:xfrm>
            <a:off x="13545681" y="6540799"/>
            <a:ext cx="10708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/>
              <a:t>Yes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80A4C7F1-E63D-4845-81D0-E23B4E4D1CF8}"/>
              </a:ext>
            </a:extLst>
          </p:cNvPr>
          <p:cNvSpPr txBox="1"/>
          <p:nvPr/>
        </p:nvSpPr>
        <p:spPr>
          <a:xfrm>
            <a:off x="11228111" y="5359037"/>
            <a:ext cx="10708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/>
              <a:t>Yes</a:t>
            </a:r>
          </a:p>
        </p:txBody>
      </p:sp>
      <p:sp>
        <p:nvSpPr>
          <p:cNvPr id="115" name="Flowchart: Alternate Process 114">
            <a:extLst>
              <a:ext uri="{FF2B5EF4-FFF2-40B4-BE49-F238E27FC236}">
                <a16:creationId xmlns:a16="http://schemas.microsoft.com/office/drawing/2014/main" id="{01973BA9-0D40-4A66-AF3F-E617876FE08D}"/>
              </a:ext>
            </a:extLst>
          </p:cNvPr>
          <p:cNvSpPr/>
          <p:nvPr/>
        </p:nvSpPr>
        <p:spPr>
          <a:xfrm>
            <a:off x="4734338" y="4908702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Manager identifies tasks overdue or due today that are assigned to them</a:t>
            </a:r>
            <a:endParaRPr lang="en-US" sz="2000">
              <a:solidFill>
                <a:schemeClr val="tx1"/>
              </a:solidFill>
              <a:cs typeface="Arial"/>
            </a:endParaRP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CFCBAC00-F231-431D-92A6-BE4EC7EF3070}"/>
              </a:ext>
            </a:extLst>
          </p:cNvPr>
          <p:cNvCxnSpPr>
            <a:cxnSpLocks/>
            <a:stCxn id="115" idx="3"/>
            <a:endCxn id="91" idx="1"/>
          </p:cNvCxnSpPr>
          <p:nvPr/>
        </p:nvCxnSpPr>
        <p:spPr>
          <a:xfrm>
            <a:off x="7913416" y="5774772"/>
            <a:ext cx="587420" cy="73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lowchart: Alternate Process 74">
            <a:extLst>
              <a:ext uri="{FF2B5EF4-FFF2-40B4-BE49-F238E27FC236}">
                <a16:creationId xmlns:a16="http://schemas.microsoft.com/office/drawing/2014/main" id="{D25D80E1-44F9-40B1-A928-633A862BAFA8}"/>
              </a:ext>
            </a:extLst>
          </p:cNvPr>
          <p:cNvSpPr/>
          <p:nvPr/>
        </p:nvSpPr>
        <p:spPr>
          <a:xfrm>
            <a:off x="20614800" y="10804354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Move on to next task until all are resolved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B0803149-C906-4FAF-B927-4B09C562C7BE}"/>
              </a:ext>
            </a:extLst>
          </p:cNvPr>
          <p:cNvCxnSpPr>
            <a:cxnSpLocks/>
            <a:stCxn id="92" idx="3"/>
            <a:endCxn id="230" idx="1"/>
          </p:cNvCxnSpPr>
          <p:nvPr/>
        </p:nvCxnSpPr>
        <p:spPr>
          <a:xfrm>
            <a:off x="15660172" y="5782111"/>
            <a:ext cx="1167924" cy="2582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C7F1FFFE-946E-4ACC-86CF-19F385F331C6}"/>
              </a:ext>
            </a:extLst>
          </p:cNvPr>
          <p:cNvCxnSpPr>
            <a:cxnSpLocks/>
            <a:stCxn id="91" idx="3"/>
            <a:endCxn id="92" idx="1"/>
          </p:cNvCxnSpPr>
          <p:nvPr/>
        </p:nvCxnSpPr>
        <p:spPr>
          <a:xfrm>
            <a:off x="11545491" y="5782111"/>
            <a:ext cx="116792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Flowchart: Alternate Process 195">
            <a:extLst>
              <a:ext uri="{FF2B5EF4-FFF2-40B4-BE49-F238E27FC236}">
                <a16:creationId xmlns:a16="http://schemas.microsoft.com/office/drawing/2014/main" id="{F40DEE50-4416-4FEF-AA3C-57EFB7C0CFBE}"/>
              </a:ext>
            </a:extLst>
          </p:cNvPr>
          <p:cNvSpPr/>
          <p:nvPr/>
        </p:nvSpPr>
        <p:spPr>
          <a:xfrm>
            <a:off x="853206" y="4908491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Manager logs into Clarizen and looks at ”My Active Tasks” View to review their action items</a:t>
            </a:r>
          </a:p>
        </p:txBody>
      </p: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D3F70569-29BD-453C-987A-3942E9178022}"/>
              </a:ext>
            </a:extLst>
          </p:cNvPr>
          <p:cNvCxnSpPr>
            <a:cxnSpLocks/>
            <a:stCxn id="196" idx="3"/>
            <a:endCxn id="115" idx="1"/>
          </p:cNvCxnSpPr>
          <p:nvPr/>
        </p:nvCxnSpPr>
        <p:spPr>
          <a:xfrm>
            <a:off x="4032284" y="5774561"/>
            <a:ext cx="702054" cy="21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Box 200">
            <a:extLst>
              <a:ext uri="{FF2B5EF4-FFF2-40B4-BE49-F238E27FC236}">
                <a16:creationId xmlns:a16="http://schemas.microsoft.com/office/drawing/2014/main" id="{78B24360-834C-4CAB-BBD5-7467251DBAD9}"/>
              </a:ext>
            </a:extLst>
          </p:cNvPr>
          <p:cNvSpPr txBox="1"/>
          <p:nvPr/>
        </p:nvSpPr>
        <p:spPr>
          <a:xfrm>
            <a:off x="1251682" y="2433807"/>
            <a:ext cx="19347586" cy="1384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>
                <a:cs typeface="Arial"/>
              </a:rPr>
              <a:t>This will ensure that all your assigned tasks are completed on time and/or get updated so that production has what they need to complete their tasks.</a:t>
            </a:r>
          </a:p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Flowchart: Alternate Process 202">
            <a:extLst>
              <a:ext uri="{FF2B5EF4-FFF2-40B4-BE49-F238E27FC236}">
                <a16:creationId xmlns:a16="http://schemas.microsoft.com/office/drawing/2014/main" id="{59D0D897-D2AB-4A53-8C35-AA0F4D988724}"/>
              </a:ext>
            </a:extLst>
          </p:cNvPr>
          <p:cNvSpPr/>
          <p:nvPr/>
        </p:nvSpPr>
        <p:spPr>
          <a:xfrm>
            <a:off x="20599268" y="4949765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Check your calendar to see when you can complete it</a:t>
            </a:r>
            <a:endParaRPr lang="en-US" sz="2000">
              <a:solidFill>
                <a:schemeClr val="tx1"/>
              </a:solidFill>
              <a:cs typeface="Arial"/>
            </a:endParaRPr>
          </a:p>
        </p:txBody>
      </p:sp>
      <p:sp>
        <p:nvSpPr>
          <p:cNvPr id="204" name="Flowchart: Alternate Process 203">
            <a:extLst>
              <a:ext uri="{FF2B5EF4-FFF2-40B4-BE49-F238E27FC236}">
                <a16:creationId xmlns:a16="http://schemas.microsoft.com/office/drawing/2014/main" id="{8EE892D5-2FFE-43AC-8C38-415BCC05CAAC}"/>
              </a:ext>
            </a:extLst>
          </p:cNvPr>
          <p:cNvSpPr/>
          <p:nvPr/>
        </p:nvSpPr>
        <p:spPr>
          <a:xfrm>
            <a:off x="20611373" y="7805622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Reschedule Due Date for your task and subsequent production task(s)</a:t>
            </a:r>
            <a:endParaRPr lang="en-US" sz="2000">
              <a:solidFill>
                <a:schemeClr val="tx1"/>
              </a:solidFill>
              <a:cs typeface="Arial"/>
            </a:endParaRPr>
          </a:p>
        </p:txBody>
      </p: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E5D77EA6-CB4A-4CDD-BD51-787D82D98BDB}"/>
              </a:ext>
            </a:extLst>
          </p:cNvPr>
          <p:cNvCxnSpPr>
            <a:cxnSpLocks/>
            <a:stCxn id="203" idx="2"/>
            <a:endCxn id="204" idx="0"/>
          </p:cNvCxnSpPr>
          <p:nvPr/>
        </p:nvCxnSpPr>
        <p:spPr>
          <a:xfrm>
            <a:off x="22188807" y="6681904"/>
            <a:ext cx="12105" cy="11237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ctor: Elbow 212">
            <a:extLst>
              <a:ext uri="{FF2B5EF4-FFF2-40B4-BE49-F238E27FC236}">
                <a16:creationId xmlns:a16="http://schemas.microsoft.com/office/drawing/2014/main" id="{CC236FB9-E555-4969-9028-95BCDBF06D18}"/>
              </a:ext>
            </a:extLst>
          </p:cNvPr>
          <p:cNvCxnSpPr>
            <a:cxnSpLocks/>
            <a:stCxn id="91" idx="2"/>
          </p:cNvCxnSpPr>
          <p:nvPr/>
        </p:nvCxnSpPr>
        <p:spPr>
          <a:xfrm rot="16200000" flipH="1">
            <a:off x="12777128" y="3932597"/>
            <a:ext cx="5068174" cy="10576102"/>
          </a:xfrm>
          <a:prstGeom prst="bentConnector2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Flowchart: Decision 229">
            <a:extLst>
              <a:ext uri="{FF2B5EF4-FFF2-40B4-BE49-F238E27FC236}">
                <a16:creationId xmlns:a16="http://schemas.microsoft.com/office/drawing/2014/main" id="{D6E1508B-B286-477F-B1FE-F239DCA9F4BC}"/>
              </a:ext>
            </a:extLst>
          </p:cNvPr>
          <p:cNvSpPr/>
          <p:nvPr/>
        </p:nvSpPr>
        <p:spPr>
          <a:xfrm>
            <a:off x="16828096" y="4903484"/>
            <a:ext cx="2946756" cy="1808900"/>
          </a:xfrm>
          <a:prstGeom prst="flowChartDecision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Can you complete the task now?</a:t>
            </a:r>
          </a:p>
        </p:txBody>
      </p:sp>
      <p:cxnSp>
        <p:nvCxnSpPr>
          <p:cNvPr id="232" name="Connector: Elbow 231">
            <a:extLst>
              <a:ext uri="{FF2B5EF4-FFF2-40B4-BE49-F238E27FC236}">
                <a16:creationId xmlns:a16="http://schemas.microsoft.com/office/drawing/2014/main" id="{5BB10860-E972-48A0-A56D-D273CAE66C20}"/>
              </a:ext>
            </a:extLst>
          </p:cNvPr>
          <p:cNvCxnSpPr>
            <a:cxnSpLocks/>
            <a:stCxn id="230" idx="2"/>
            <a:endCxn id="104" idx="0"/>
          </p:cNvCxnSpPr>
          <p:nvPr/>
        </p:nvCxnSpPr>
        <p:spPr>
          <a:xfrm rot="5400000">
            <a:off x="15840829" y="5064695"/>
            <a:ext cx="812957" cy="4108335"/>
          </a:xfrm>
          <a:prstGeom prst="bentConnector3">
            <a:avLst>
              <a:gd name="adj1" fmla="val 50000"/>
            </a:avLst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TextBox 234">
            <a:extLst>
              <a:ext uri="{FF2B5EF4-FFF2-40B4-BE49-F238E27FC236}">
                <a16:creationId xmlns:a16="http://schemas.microsoft.com/office/drawing/2014/main" id="{A3CAD873-D743-4A52-BA55-547B2A7D0014}"/>
              </a:ext>
            </a:extLst>
          </p:cNvPr>
          <p:cNvSpPr txBox="1"/>
          <p:nvPr/>
        </p:nvSpPr>
        <p:spPr>
          <a:xfrm>
            <a:off x="18409344" y="6660280"/>
            <a:ext cx="10708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/>
              <a:t>Yes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2A9A299E-7E74-4507-8CAD-8569CD7F1614}"/>
              </a:ext>
            </a:extLst>
          </p:cNvPr>
          <p:cNvSpPr txBox="1"/>
          <p:nvPr/>
        </p:nvSpPr>
        <p:spPr>
          <a:xfrm>
            <a:off x="19582673" y="5298503"/>
            <a:ext cx="10708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/>
              <a:t>No</a:t>
            </a:r>
          </a:p>
        </p:txBody>
      </p:sp>
      <p:cxnSp>
        <p:nvCxnSpPr>
          <p:cNvPr id="237" name="Straight Arrow Connector 236">
            <a:extLst>
              <a:ext uri="{FF2B5EF4-FFF2-40B4-BE49-F238E27FC236}">
                <a16:creationId xmlns:a16="http://schemas.microsoft.com/office/drawing/2014/main" id="{47982234-B7F1-4F11-B92D-3168715BB5E7}"/>
              </a:ext>
            </a:extLst>
          </p:cNvPr>
          <p:cNvCxnSpPr>
            <a:cxnSpLocks/>
            <a:stCxn id="230" idx="3"/>
            <a:endCxn id="203" idx="1"/>
          </p:cNvCxnSpPr>
          <p:nvPr/>
        </p:nvCxnSpPr>
        <p:spPr>
          <a:xfrm>
            <a:off x="19774852" y="5807934"/>
            <a:ext cx="824416" cy="790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241">
            <a:extLst>
              <a:ext uri="{FF2B5EF4-FFF2-40B4-BE49-F238E27FC236}">
                <a16:creationId xmlns:a16="http://schemas.microsoft.com/office/drawing/2014/main" id="{F6C95905-6C7E-47BC-858D-F0E1DB72A888}"/>
              </a:ext>
            </a:extLst>
          </p:cNvPr>
          <p:cNvCxnSpPr>
            <a:cxnSpLocks/>
            <a:stCxn id="204" idx="2"/>
            <a:endCxn id="75" idx="0"/>
          </p:cNvCxnSpPr>
          <p:nvPr/>
        </p:nvCxnSpPr>
        <p:spPr>
          <a:xfrm>
            <a:off x="22200912" y="9537761"/>
            <a:ext cx="3427" cy="126659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lowchart: Alternate Process 32">
            <a:extLst>
              <a:ext uri="{FF2B5EF4-FFF2-40B4-BE49-F238E27FC236}">
                <a16:creationId xmlns:a16="http://schemas.microsoft.com/office/drawing/2014/main" id="{A660DE45-6B2A-4CB9-80D3-28B2A11D60C0}"/>
              </a:ext>
            </a:extLst>
          </p:cNvPr>
          <p:cNvSpPr/>
          <p:nvPr/>
        </p:nvSpPr>
        <p:spPr>
          <a:xfrm>
            <a:off x="12587949" y="9655622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Mark the task Complete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D3460F2-F081-4BA9-B36E-C345D37AEA51}"/>
              </a:ext>
            </a:extLst>
          </p:cNvPr>
          <p:cNvCxnSpPr>
            <a:cxnSpLocks/>
            <a:stCxn id="104" idx="2"/>
            <a:endCxn id="33" idx="0"/>
          </p:cNvCxnSpPr>
          <p:nvPr/>
        </p:nvCxnSpPr>
        <p:spPr>
          <a:xfrm flipH="1">
            <a:off x="14177488" y="9257480"/>
            <a:ext cx="15651" cy="39814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BBD7A6A-2529-4833-9AF8-2D00E25EC18B}"/>
              </a:ext>
            </a:extLst>
          </p:cNvPr>
          <p:cNvCxnSpPr>
            <a:cxnSpLocks/>
            <a:stCxn id="33" idx="2"/>
          </p:cNvCxnSpPr>
          <p:nvPr/>
        </p:nvCxnSpPr>
        <p:spPr>
          <a:xfrm>
            <a:off x="14177488" y="11387761"/>
            <a:ext cx="9306" cy="36697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64884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9D72BB9-5ED9-FA48-A6D5-958A33ABC457}"/>
              </a:ext>
            </a:extLst>
          </p:cNvPr>
          <p:cNvSpPr/>
          <p:nvPr/>
        </p:nvSpPr>
        <p:spPr>
          <a:xfrm>
            <a:off x="1373187" y="1351240"/>
            <a:ext cx="2286000" cy="172760"/>
          </a:xfrm>
          <a:prstGeom prst="rect">
            <a:avLst/>
          </a:prstGeom>
          <a:solidFill>
            <a:srgbClr val="ED4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DB43D5-A7C7-493D-BF47-FA55269350F8}"/>
              </a:ext>
            </a:extLst>
          </p:cNvPr>
          <p:cNvSpPr txBox="1"/>
          <p:nvPr/>
        </p:nvSpPr>
        <p:spPr>
          <a:xfrm>
            <a:off x="1220787" y="304801"/>
            <a:ext cx="20470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b="1" cap="all">
                <a:solidFill>
                  <a:srgbClr val="ED49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 Day ahead TASK check process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09F6D4-9E4A-485D-9933-E1E01E45B9A8}"/>
              </a:ext>
            </a:extLst>
          </p:cNvPr>
          <p:cNvSpPr/>
          <p:nvPr/>
        </p:nvSpPr>
        <p:spPr>
          <a:xfrm>
            <a:off x="1373187" y="1351240"/>
            <a:ext cx="2286000" cy="172760"/>
          </a:xfrm>
          <a:prstGeom prst="rect">
            <a:avLst/>
          </a:prstGeom>
          <a:solidFill>
            <a:srgbClr val="ED4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>
              <a:solidFill>
                <a:srgbClr val="ED493F"/>
              </a:solidFill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9F2B8A0E-4BB3-442A-8C68-B1ED21D0AE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0963" y="416173"/>
            <a:ext cx="2218810" cy="1936557"/>
          </a:xfrm>
          <a:prstGeom prst="rect">
            <a:avLst/>
          </a:prstGeom>
        </p:spPr>
      </p:pic>
      <p:sp>
        <p:nvSpPr>
          <p:cNvPr id="91" name="Flowchart: Decision 90">
            <a:extLst>
              <a:ext uri="{FF2B5EF4-FFF2-40B4-BE49-F238E27FC236}">
                <a16:creationId xmlns:a16="http://schemas.microsoft.com/office/drawing/2014/main" id="{AC0BADC3-74BA-42F5-85BF-E0D5FC586248}"/>
              </a:ext>
            </a:extLst>
          </p:cNvPr>
          <p:cNvSpPr/>
          <p:nvPr/>
        </p:nvSpPr>
        <p:spPr>
          <a:xfrm>
            <a:off x="14700874" y="4538625"/>
            <a:ext cx="3148052" cy="1951307"/>
          </a:xfrm>
          <a:prstGeom prst="flowChartDecision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Is all required information available?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3C2B5E7C-5DDD-4B8B-9094-B5D1B8782C2A}"/>
              </a:ext>
            </a:extLst>
          </p:cNvPr>
          <p:cNvSpPr txBox="1"/>
          <p:nvPr/>
        </p:nvSpPr>
        <p:spPr>
          <a:xfrm>
            <a:off x="15723898" y="6460947"/>
            <a:ext cx="10708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/>
              <a:t>No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80A4C7F1-E63D-4845-81D0-E23B4E4D1CF8}"/>
              </a:ext>
            </a:extLst>
          </p:cNvPr>
          <p:cNvSpPr txBox="1"/>
          <p:nvPr/>
        </p:nvSpPr>
        <p:spPr>
          <a:xfrm>
            <a:off x="17690921" y="5051762"/>
            <a:ext cx="10708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/>
              <a:t>Yes</a:t>
            </a:r>
          </a:p>
        </p:txBody>
      </p:sp>
      <p:sp>
        <p:nvSpPr>
          <p:cNvPr id="115" name="Flowchart: Alternate Process 114">
            <a:extLst>
              <a:ext uri="{FF2B5EF4-FFF2-40B4-BE49-F238E27FC236}">
                <a16:creationId xmlns:a16="http://schemas.microsoft.com/office/drawing/2014/main" id="{01973BA9-0D40-4A66-AF3F-E617876FE08D}"/>
              </a:ext>
            </a:extLst>
          </p:cNvPr>
          <p:cNvSpPr/>
          <p:nvPr/>
        </p:nvSpPr>
        <p:spPr>
          <a:xfrm>
            <a:off x="2286413" y="4622952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Production logs into Clarizen and looks at ”My Active Tasks” View to review next business day’s schedule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CFCBAC00-F231-431D-92A6-BE4EC7EF3070}"/>
              </a:ext>
            </a:extLst>
          </p:cNvPr>
          <p:cNvCxnSpPr>
            <a:cxnSpLocks/>
            <a:stCxn id="115" idx="3"/>
          </p:cNvCxnSpPr>
          <p:nvPr/>
        </p:nvCxnSpPr>
        <p:spPr>
          <a:xfrm>
            <a:off x="5465491" y="5489022"/>
            <a:ext cx="116541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lowchart: Alternate Process 74">
            <a:extLst>
              <a:ext uri="{FF2B5EF4-FFF2-40B4-BE49-F238E27FC236}">
                <a16:creationId xmlns:a16="http://schemas.microsoft.com/office/drawing/2014/main" id="{D25D80E1-44F9-40B1-A928-633A862BAFA8}"/>
              </a:ext>
            </a:extLst>
          </p:cNvPr>
          <p:cNvSpPr/>
          <p:nvPr/>
        </p:nvSpPr>
        <p:spPr>
          <a:xfrm>
            <a:off x="18811971" y="9545192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Reach out to the resource(s) of the preceding task (not the PM/Owner) by posting a discussion message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61BCF6B8-80B7-4ADD-BBB4-A5270AD91EDA}"/>
              </a:ext>
            </a:extLst>
          </p:cNvPr>
          <p:cNvCxnSpPr>
            <a:cxnSpLocks/>
            <a:stCxn id="91" idx="2"/>
            <a:endCxn id="51" idx="0"/>
          </p:cNvCxnSpPr>
          <p:nvPr/>
        </p:nvCxnSpPr>
        <p:spPr>
          <a:xfrm flipH="1">
            <a:off x="16251821" y="6489932"/>
            <a:ext cx="23079" cy="4222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lowchart: Alternate Process 105">
            <a:extLst>
              <a:ext uri="{FF2B5EF4-FFF2-40B4-BE49-F238E27FC236}">
                <a16:creationId xmlns:a16="http://schemas.microsoft.com/office/drawing/2014/main" id="{05E76FB6-681E-4F33-8CF5-82CA30390D24}"/>
              </a:ext>
            </a:extLst>
          </p:cNvPr>
          <p:cNvSpPr/>
          <p:nvPr/>
        </p:nvSpPr>
        <p:spPr>
          <a:xfrm>
            <a:off x="18835958" y="4683287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Move on to next task</a:t>
            </a: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C7F1FFFE-946E-4ACC-86CF-19F385F331C6}"/>
              </a:ext>
            </a:extLst>
          </p:cNvPr>
          <p:cNvCxnSpPr>
            <a:cxnSpLocks/>
            <a:stCxn id="91" idx="3"/>
            <a:endCxn id="106" idx="1"/>
          </p:cNvCxnSpPr>
          <p:nvPr/>
        </p:nvCxnSpPr>
        <p:spPr>
          <a:xfrm>
            <a:off x="17848926" y="5514279"/>
            <a:ext cx="987032" cy="3507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Decision 27">
            <a:extLst>
              <a:ext uri="{FF2B5EF4-FFF2-40B4-BE49-F238E27FC236}">
                <a16:creationId xmlns:a16="http://schemas.microsoft.com/office/drawing/2014/main" id="{E856EA94-DBED-47E1-BA82-64DA0294B62B}"/>
              </a:ext>
            </a:extLst>
          </p:cNvPr>
          <p:cNvSpPr/>
          <p:nvPr/>
        </p:nvSpPr>
        <p:spPr>
          <a:xfrm>
            <a:off x="6574240" y="4537484"/>
            <a:ext cx="3112060" cy="1951307"/>
          </a:xfrm>
          <a:prstGeom prst="flowChartDecision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Between 6-8 hours of work planned?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6EA2DE-9A99-41E9-B31A-389FA855BF34}"/>
              </a:ext>
            </a:extLst>
          </p:cNvPr>
          <p:cNvSpPr txBox="1"/>
          <p:nvPr/>
        </p:nvSpPr>
        <p:spPr>
          <a:xfrm>
            <a:off x="8301530" y="6435226"/>
            <a:ext cx="10708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US" sz="2000"/>
              <a:t>No</a:t>
            </a:r>
            <a:endParaRPr lang="en-US" sz="2000">
              <a:cs typeface="Arial"/>
            </a:endParaRPr>
          </a:p>
        </p:txBody>
      </p:sp>
      <p:sp>
        <p:nvSpPr>
          <p:cNvPr id="32" name="Flowchart: Alternate Process 31">
            <a:extLst>
              <a:ext uri="{FF2B5EF4-FFF2-40B4-BE49-F238E27FC236}">
                <a16:creationId xmlns:a16="http://schemas.microsoft.com/office/drawing/2014/main" id="{E77CAA56-3C39-4D7B-8E44-69862889DF5B}"/>
              </a:ext>
            </a:extLst>
          </p:cNvPr>
          <p:cNvSpPr/>
          <p:nvPr/>
        </p:nvSpPr>
        <p:spPr>
          <a:xfrm>
            <a:off x="6560313" y="7187743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Reach out to Sarah Ottey to request new project assignments OR reschedules.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2AA7DC4-CC0C-4DEA-A972-7AAD5018C523}"/>
              </a:ext>
            </a:extLst>
          </p:cNvPr>
          <p:cNvCxnSpPr>
            <a:cxnSpLocks/>
            <a:stCxn id="28" idx="2"/>
            <a:endCxn id="32" idx="0"/>
          </p:cNvCxnSpPr>
          <p:nvPr/>
        </p:nvCxnSpPr>
        <p:spPr>
          <a:xfrm>
            <a:off x="8130270" y="6488791"/>
            <a:ext cx="19582" cy="69895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A84C669-0CBB-4F65-B205-796DEA3A7F75}"/>
              </a:ext>
            </a:extLst>
          </p:cNvPr>
          <p:cNvCxnSpPr>
            <a:cxnSpLocks/>
            <a:stCxn id="28" idx="3"/>
            <a:endCxn id="38" idx="1"/>
          </p:cNvCxnSpPr>
          <p:nvPr/>
        </p:nvCxnSpPr>
        <p:spPr>
          <a:xfrm>
            <a:off x="9686300" y="5513138"/>
            <a:ext cx="1092532" cy="636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Alternate Process 37">
            <a:extLst>
              <a:ext uri="{FF2B5EF4-FFF2-40B4-BE49-F238E27FC236}">
                <a16:creationId xmlns:a16="http://schemas.microsoft.com/office/drawing/2014/main" id="{37882F3A-07E9-4980-92FB-3A83CF9159DC}"/>
              </a:ext>
            </a:extLst>
          </p:cNvPr>
          <p:cNvSpPr/>
          <p:nvPr/>
        </p:nvSpPr>
        <p:spPr>
          <a:xfrm>
            <a:off x="10778832" y="4653432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Click into task to confirm that all project request details and required files are available.</a:t>
            </a:r>
            <a:endParaRPr lang="en-US" sz="2000">
              <a:solidFill>
                <a:schemeClr val="tx1"/>
              </a:solidFill>
              <a:cs typeface="Arial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FC3DCD6-B76D-47F6-8F21-E8E6B61FDD12}"/>
              </a:ext>
            </a:extLst>
          </p:cNvPr>
          <p:cNvCxnSpPr>
            <a:cxnSpLocks/>
            <a:stCxn id="38" idx="3"/>
            <a:endCxn id="91" idx="1"/>
          </p:cNvCxnSpPr>
          <p:nvPr/>
        </p:nvCxnSpPr>
        <p:spPr>
          <a:xfrm flipV="1">
            <a:off x="13957910" y="5514279"/>
            <a:ext cx="742964" cy="522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6AAB215D-4126-4B41-AD87-7CA671E0280D}"/>
              </a:ext>
            </a:extLst>
          </p:cNvPr>
          <p:cNvSpPr txBox="1"/>
          <p:nvPr/>
        </p:nvSpPr>
        <p:spPr>
          <a:xfrm>
            <a:off x="9472043" y="5110704"/>
            <a:ext cx="10708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/>
              <a:t>Yes</a:t>
            </a:r>
          </a:p>
        </p:txBody>
      </p: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0B9AFDCB-9FBC-44F4-8D7F-3323FD9CEF8C}"/>
              </a:ext>
            </a:extLst>
          </p:cNvPr>
          <p:cNvCxnSpPr>
            <a:cxnSpLocks/>
            <a:stCxn id="106" idx="3"/>
            <a:endCxn id="38" idx="0"/>
          </p:cNvCxnSpPr>
          <p:nvPr/>
        </p:nvCxnSpPr>
        <p:spPr>
          <a:xfrm flipH="1" flipV="1">
            <a:off x="12368371" y="4653432"/>
            <a:ext cx="9646665" cy="895925"/>
          </a:xfrm>
          <a:prstGeom prst="bentConnector4">
            <a:avLst>
              <a:gd name="adj1" fmla="val -5925"/>
              <a:gd name="adj2" fmla="val 170168"/>
            </a:avLst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lowchart: Decision 50">
            <a:extLst>
              <a:ext uri="{FF2B5EF4-FFF2-40B4-BE49-F238E27FC236}">
                <a16:creationId xmlns:a16="http://schemas.microsoft.com/office/drawing/2014/main" id="{E99DA442-F3E0-418B-9AE2-0C6ACEDECC27}"/>
              </a:ext>
            </a:extLst>
          </p:cNvPr>
          <p:cNvSpPr/>
          <p:nvPr/>
        </p:nvSpPr>
        <p:spPr>
          <a:xfrm>
            <a:off x="14662282" y="6912171"/>
            <a:ext cx="3179078" cy="1951307"/>
          </a:xfrm>
          <a:prstGeom prst="flowChartDecision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Is info missing from project request?</a:t>
            </a:r>
          </a:p>
        </p:txBody>
      </p:sp>
      <p:sp>
        <p:nvSpPr>
          <p:cNvPr id="52" name="Flowchart: Decision 51">
            <a:extLst>
              <a:ext uri="{FF2B5EF4-FFF2-40B4-BE49-F238E27FC236}">
                <a16:creationId xmlns:a16="http://schemas.microsoft.com/office/drawing/2014/main" id="{3C8BD576-C4C9-497C-96FD-005E4BBF8C12}"/>
              </a:ext>
            </a:extLst>
          </p:cNvPr>
          <p:cNvSpPr/>
          <p:nvPr/>
        </p:nvSpPr>
        <p:spPr>
          <a:xfrm>
            <a:off x="14662282" y="9401907"/>
            <a:ext cx="3179078" cy="2019262"/>
          </a:xfrm>
          <a:prstGeom prst="flowChartDecision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Is file or info missing from predecessor resource?</a:t>
            </a:r>
          </a:p>
        </p:txBody>
      </p:sp>
      <p:sp>
        <p:nvSpPr>
          <p:cNvPr id="53" name="Flowchart: Alternate Process 52">
            <a:extLst>
              <a:ext uri="{FF2B5EF4-FFF2-40B4-BE49-F238E27FC236}">
                <a16:creationId xmlns:a16="http://schemas.microsoft.com/office/drawing/2014/main" id="{5271E457-3093-4CA6-81AC-0577A7123DB3}"/>
              </a:ext>
            </a:extLst>
          </p:cNvPr>
          <p:cNvSpPr/>
          <p:nvPr/>
        </p:nvSpPr>
        <p:spPr>
          <a:xfrm>
            <a:off x="18811971" y="7028469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Reach out to the manager by posting a discussion message</a:t>
            </a:r>
            <a:endParaRPr lang="en-US" sz="2000">
              <a:solidFill>
                <a:schemeClr val="tx1"/>
              </a:solidFill>
              <a:cs typeface="Arial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10D2656-BCDD-417F-BDC3-C934961151E9}"/>
              </a:ext>
            </a:extLst>
          </p:cNvPr>
          <p:cNvCxnSpPr>
            <a:cxnSpLocks/>
            <a:stCxn id="51" idx="2"/>
            <a:endCxn id="52" idx="0"/>
          </p:cNvCxnSpPr>
          <p:nvPr/>
        </p:nvCxnSpPr>
        <p:spPr>
          <a:xfrm>
            <a:off x="16251821" y="8863478"/>
            <a:ext cx="0" cy="53842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361ED66-953B-43F5-9072-85F87AA30A03}"/>
              </a:ext>
            </a:extLst>
          </p:cNvPr>
          <p:cNvCxnSpPr>
            <a:cxnSpLocks/>
            <a:stCxn id="51" idx="3"/>
            <a:endCxn id="53" idx="1"/>
          </p:cNvCxnSpPr>
          <p:nvPr/>
        </p:nvCxnSpPr>
        <p:spPr>
          <a:xfrm>
            <a:off x="17841360" y="7887825"/>
            <a:ext cx="970611" cy="671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0F37C74-1780-4676-AAE5-5BFAED5FDF0D}"/>
              </a:ext>
            </a:extLst>
          </p:cNvPr>
          <p:cNvCxnSpPr>
            <a:cxnSpLocks/>
            <a:stCxn id="52" idx="3"/>
            <a:endCxn id="75" idx="1"/>
          </p:cNvCxnSpPr>
          <p:nvPr/>
        </p:nvCxnSpPr>
        <p:spPr>
          <a:xfrm flipV="1">
            <a:off x="17841360" y="10411262"/>
            <a:ext cx="970611" cy="2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3864551B-B4CC-48E2-B9E0-3DE37756488C}"/>
              </a:ext>
            </a:extLst>
          </p:cNvPr>
          <p:cNvSpPr txBox="1"/>
          <p:nvPr/>
        </p:nvSpPr>
        <p:spPr>
          <a:xfrm>
            <a:off x="15723899" y="8766644"/>
            <a:ext cx="10708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/>
              <a:t>No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78F152A-A0F2-4C57-9B64-34ED7D7EC12A}"/>
              </a:ext>
            </a:extLst>
          </p:cNvPr>
          <p:cNvSpPr txBox="1"/>
          <p:nvPr/>
        </p:nvSpPr>
        <p:spPr>
          <a:xfrm>
            <a:off x="17688527" y="7438403"/>
            <a:ext cx="10708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/>
              <a:t>Yes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D07DEA6-45C1-4FC2-AC9C-239C3728ECEF}"/>
              </a:ext>
            </a:extLst>
          </p:cNvPr>
          <p:cNvSpPr txBox="1"/>
          <p:nvPr/>
        </p:nvSpPr>
        <p:spPr>
          <a:xfrm>
            <a:off x="17659750" y="9825045"/>
            <a:ext cx="10708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/>
              <a:t>Yes</a:t>
            </a:r>
          </a:p>
        </p:txBody>
      </p: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D57C28C1-0801-4144-98DE-3FE093D3C388}"/>
              </a:ext>
            </a:extLst>
          </p:cNvPr>
          <p:cNvCxnSpPr>
            <a:cxnSpLocks/>
            <a:stCxn id="75" idx="3"/>
            <a:endCxn id="106" idx="3"/>
          </p:cNvCxnSpPr>
          <p:nvPr/>
        </p:nvCxnSpPr>
        <p:spPr>
          <a:xfrm flipV="1">
            <a:off x="21991049" y="5549357"/>
            <a:ext cx="23987" cy="4861905"/>
          </a:xfrm>
          <a:prstGeom prst="bentConnector3">
            <a:avLst>
              <a:gd name="adj1" fmla="val 2482541"/>
            </a:avLst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38679DDE-768D-465A-B206-F4DFE2E60130}"/>
              </a:ext>
            </a:extLst>
          </p:cNvPr>
          <p:cNvCxnSpPr>
            <a:cxnSpLocks/>
            <a:stCxn id="53" idx="2"/>
            <a:endCxn id="52" idx="0"/>
          </p:cNvCxnSpPr>
          <p:nvPr/>
        </p:nvCxnSpPr>
        <p:spPr>
          <a:xfrm rot="5400000">
            <a:off x="18006017" y="7006413"/>
            <a:ext cx="641299" cy="4149689"/>
          </a:xfrm>
          <a:prstGeom prst="bentConnector3">
            <a:avLst>
              <a:gd name="adj1" fmla="val 50000"/>
            </a:avLst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48924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9D72BB9-5ED9-FA48-A6D5-958A33ABC457}"/>
              </a:ext>
            </a:extLst>
          </p:cNvPr>
          <p:cNvSpPr/>
          <p:nvPr/>
        </p:nvSpPr>
        <p:spPr>
          <a:xfrm>
            <a:off x="1373187" y="1351240"/>
            <a:ext cx="2286000" cy="172760"/>
          </a:xfrm>
          <a:prstGeom prst="rect">
            <a:avLst/>
          </a:prstGeom>
          <a:solidFill>
            <a:srgbClr val="ED4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DB43D5-A7C7-493D-BF47-FA55269350F8}"/>
              </a:ext>
            </a:extLst>
          </p:cNvPr>
          <p:cNvSpPr txBox="1"/>
          <p:nvPr/>
        </p:nvSpPr>
        <p:spPr>
          <a:xfrm>
            <a:off x="1220787" y="304801"/>
            <a:ext cx="20470176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5600" b="1" cap="all">
                <a:solidFill>
                  <a:srgbClr val="ED493F"/>
                </a:solidFill>
                <a:latin typeface="Arial"/>
                <a:cs typeface="Arial"/>
              </a:rPr>
              <a:t>Manager MORNING TASK check process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09F6D4-9E4A-485D-9933-E1E01E45B9A8}"/>
              </a:ext>
            </a:extLst>
          </p:cNvPr>
          <p:cNvSpPr/>
          <p:nvPr/>
        </p:nvSpPr>
        <p:spPr>
          <a:xfrm>
            <a:off x="1373187" y="1351240"/>
            <a:ext cx="2286000" cy="172760"/>
          </a:xfrm>
          <a:prstGeom prst="rect">
            <a:avLst/>
          </a:prstGeom>
          <a:solidFill>
            <a:srgbClr val="ED4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>
              <a:solidFill>
                <a:srgbClr val="ED493F"/>
              </a:solidFill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9F2B8A0E-4BB3-442A-8C68-B1ED21D0AE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0963" y="416173"/>
            <a:ext cx="2218810" cy="1936557"/>
          </a:xfrm>
          <a:prstGeom prst="rect">
            <a:avLst/>
          </a:prstGeom>
        </p:spPr>
      </p:pic>
      <p:sp>
        <p:nvSpPr>
          <p:cNvPr id="92" name="Flowchart: Decision 91">
            <a:extLst>
              <a:ext uri="{FF2B5EF4-FFF2-40B4-BE49-F238E27FC236}">
                <a16:creationId xmlns:a16="http://schemas.microsoft.com/office/drawing/2014/main" id="{2DDC4AD8-EAB0-41B9-912A-C6FF3558C1B8}"/>
              </a:ext>
            </a:extLst>
          </p:cNvPr>
          <p:cNvSpPr/>
          <p:nvPr/>
        </p:nvSpPr>
        <p:spPr>
          <a:xfrm>
            <a:off x="12577195" y="4634382"/>
            <a:ext cx="2946756" cy="1808900"/>
          </a:xfrm>
          <a:prstGeom prst="flowChartDecision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Is task complete?</a:t>
            </a:r>
          </a:p>
        </p:txBody>
      </p:sp>
      <p:sp>
        <p:nvSpPr>
          <p:cNvPr id="104" name="Flowchart: Alternate Process 103">
            <a:extLst>
              <a:ext uri="{FF2B5EF4-FFF2-40B4-BE49-F238E27FC236}">
                <a16:creationId xmlns:a16="http://schemas.microsoft.com/office/drawing/2014/main" id="{8D144E62-4824-4918-9E52-C5F35BE64528}"/>
              </a:ext>
            </a:extLst>
          </p:cNvPr>
          <p:cNvSpPr/>
          <p:nvPr/>
        </p:nvSpPr>
        <p:spPr>
          <a:xfrm>
            <a:off x="16448008" y="4680102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Direct resource to log time and mark task complete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C1701611-4DF5-43D7-87FC-B1DD9D9F04D7}"/>
              </a:ext>
            </a:extLst>
          </p:cNvPr>
          <p:cNvSpPr txBox="1"/>
          <p:nvPr/>
        </p:nvSpPr>
        <p:spPr>
          <a:xfrm>
            <a:off x="14228867" y="6457890"/>
            <a:ext cx="10708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/>
              <a:t>No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5078E933-43A0-473B-812F-15F5401D426D}"/>
              </a:ext>
            </a:extLst>
          </p:cNvPr>
          <p:cNvSpPr txBox="1"/>
          <p:nvPr/>
        </p:nvSpPr>
        <p:spPr>
          <a:xfrm>
            <a:off x="15479561" y="5022754"/>
            <a:ext cx="10708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/>
              <a:t>Yes</a:t>
            </a:r>
          </a:p>
        </p:txBody>
      </p:sp>
      <p:sp>
        <p:nvSpPr>
          <p:cNvPr id="115" name="Flowchart: Alternate Process 114">
            <a:extLst>
              <a:ext uri="{FF2B5EF4-FFF2-40B4-BE49-F238E27FC236}">
                <a16:creationId xmlns:a16="http://schemas.microsoft.com/office/drawing/2014/main" id="{01973BA9-0D40-4A66-AF3F-E617876FE08D}"/>
              </a:ext>
            </a:extLst>
          </p:cNvPr>
          <p:cNvSpPr/>
          <p:nvPr/>
        </p:nvSpPr>
        <p:spPr>
          <a:xfrm>
            <a:off x="782599" y="4680102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In the morning, the manager logs into Clarizen and looks at Task View "Tasks Off Track"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CFCBAC00-F231-431D-92A6-BE4EC7EF3070}"/>
              </a:ext>
            </a:extLst>
          </p:cNvPr>
          <p:cNvCxnSpPr>
            <a:cxnSpLocks/>
            <a:stCxn id="115" idx="3"/>
            <a:endCxn id="75" idx="1"/>
          </p:cNvCxnSpPr>
          <p:nvPr/>
        </p:nvCxnSpPr>
        <p:spPr>
          <a:xfrm>
            <a:off x="3961677" y="5546172"/>
            <a:ext cx="835821" cy="1524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lowchart: Alternate Process 74">
            <a:extLst>
              <a:ext uri="{FF2B5EF4-FFF2-40B4-BE49-F238E27FC236}">
                <a16:creationId xmlns:a16="http://schemas.microsoft.com/office/drawing/2014/main" id="{D25D80E1-44F9-40B1-A928-633A862BAFA8}"/>
              </a:ext>
            </a:extLst>
          </p:cNvPr>
          <p:cNvSpPr/>
          <p:nvPr/>
        </p:nvSpPr>
        <p:spPr>
          <a:xfrm>
            <a:off x="4797498" y="4695342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Highlight the task to view assigned resource(s) in the related info panel</a:t>
            </a:r>
          </a:p>
        </p:txBody>
      </p:sp>
      <p:sp>
        <p:nvSpPr>
          <p:cNvPr id="106" name="Flowchart: Alternate Process 105">
            <a:extLst>
              <a:ext uri="{FF2B5EF4-FFF2-40B4-BE49-F238E27FC236}">
                <a16:creationId xmlns:a16="http://schemas.microsoft.com/office/drawing/2014/main" id="{05E76FB6-681E-4F33-8CF5-82CA30390D24}"/>
              </a:ext>
            </a:extLst>
          </p:cNvPr>
          <p:cNvSpPr/>
          <p:nvPr/>
        </p:nvSpPr>
        <p:spPr>
          <a:xfrm>
            <a:off x="8668311" y="4679891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Post a discussion on the task and @ mention resource(s), asking for task status/progress update</a:t>
            </a:r>
            <a:endParaRPr lang="en-US" sz="2000">
              <a:solidFill>
                <a:schemeClr val="tx1"/>
              </a:solidFill>
              <a:cs typeface="Arial"/>
            </a:endParaRP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C7F1FFFE-946E-4ACC-86CF-19F385F331C6}"/>
              </a:ext>
            </a:extLst>
          </p:cNvPr>
          <p:cNvCxnSpPr>
            <a:cxnSpLocks/>
            <a:stCxn id="106" idx="3"/>
            <a:endCxn id="92" idx="1"/>
          </p:cNvCxnSpPr>
          <p:nvPr/>
        </p:nvCxnSpPr>
        <p:spPr>
          <a:xfrm flipV="1">
            <a:off x="11847389" y="5538832"/>
            <a:ext cx="729806" cy="712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CD213C2-C715-44DF-A471-928318335D60}"/>
              </a:ext>
            </a:extLst>
          </p:cNvPr>
          <p:cNvCxnSpPr>
            <a:cxnSpLocks/>
            <a:stCxn id="75" idx="3"/>
            <a:endCxn id="106" idx="1"/>
          </p:cNvCxnSpPr>
          <p:nvPr/>
        </p:nvCxnSpPr>
        <p:spPr>
          <a:xfrm flipV="1">
            <a:off x="7976576" y="5545961"/>
            <a:ext cx="691735" cy="1545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owchart: Alternate Process 41">
            <a:extLst>
              <a:ext uri="{FF2B5EF4-FFF2-40B4-BE49-F238E27FC236}">
                <a16:creationId xmlns:a16="http://schemas.microsoft.com/office/drawing/2014/main" id="{83A8584C-1EDA-44BD-9AB9-C998F272C41E}"/>
              </a:ext>
            </a:extLst>
          </p:cNvPr>
          <p:cNvSpPr/>
          <p:nvPr/>
        </p:nvSpPr>
        <p:spPr>
          <a:xfrm>
            <a:off x="12471210" y="7219871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Ask resource how much time they require to complete OR what is needed to complete</a:t>
            </a:r>
          </a:p>
        </p:txBody>
      </p:sp>
      <p:sp>
        <p:nvSpPr>
          <p:cNvPr id="43" name="Flowchart: Alternate Process 42">
            <a:extLst>
              <a:ext uri="{FF2B5EF4-FFF2-40B4-BE49-F238E27FC236}">
                <a16:creationId xmlns:a16="http://schemas.microsoft.com/office/drawing/2014/main" id="{C87E8E9C-25A8-48AC-AE78-08BAD00C2895}"/>
              </a:ext>
            </a:extLst>
          </p:cNvPr>
          <p:cNvSpPr/>
          <p:nvPr/>
        </p:nvSpPr>
        <p:spPr>
          <a:xfrm>
            <a:off x="16518580" y="7219871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Check resource load of resources impacted by rescheduling</a:t>
            </a:r>
          </a:p>
        </p:txBody>
      </p:sp>
      <p:sp>
        <p:nvSpPr>
          <p:cNvPr id="44" name="Flowchart: Alternate Process 43">
            <a:extLst>
              <a:ext uri="{FF2B5EF4-FFF2-40B4-BE49-F238E27FC236}">
                <a16:creationId xmlns:a16="http://schemas.microsoft.com/office/drawing/2014/main" id="{716BD854-45E3-4AAA-8005-866EDA2CEF26}"/>
              </a:ext>
            </a:extLst>
          </p:cNvPr>
          <p:cNvSpPr/>
          <p:nvPr/>
        </p:nvSpPr>
        <p:spPr>
          <a:xfrm>
            <a:off x="16530685" y="9763740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Reschedule due date of task and successor tasks impacted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DA4E81F-CB3A-4D66-B4DF-EFD9AAA9516C}"/>
              </a:ext>
            </a:extLst>
          </p:cNvPr>
          <p:cNvCxnSpPr>
            <a:cxnSpLocks/>
            <a:stCxn id="43" idx="2"/>
            <a:endCxn id="44" idx="0"/>
          </p:cNvCxnSpPr>
          <p:nvPr/>
        </p:nvCxnSpPr>
        <p:spPr>
          <a:xfrm>
            <a:off x="18108119" y="8952010"/>
            <a:ext cx="12105" cy="81173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0DEA3AE-CA87-4783-8AC9-47AA4D46B1EA}"/>
              </a:ext>
            </a:extLst>
          </p:cNvPr>
          <p:cNvCxnSpPr>
            <a:cxnSpLocks/>
          </p:cNvCxnSpPr>
          <p:nvPr/>
        </p:nvCxnSpPr>
        <p:spPr>
          <a:xfrm>
            <a:off x="15523951" y="5510257"/>
            <a:ext cx="924057" cy="734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A8BF834-2815-4898-A4B8-F77DB647F208}"/>
              </a:ext>
            </a:extLst>
          </p:cNvPr>
          <p:cNvCxnSpPr>
            <a:cxnSpLocks/>
            <a:stCxn id="92" idx="2"/>
            <a:endCxn id="42" idx="0"/>
          </p:cNvCxnSpPr>
          <p:nvPr/>
        </p:nvCxnSpPr>
        <p:spPr>
          <a:xfrm>
            <a:off x="14050573" y="6443282"/>
            <a:ext cx="10176" cy="77658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F2C66A9-3DA0-4C1E-B0DC-FB6AF445CBCF}"/>
              </a:ext>
            </a:extLst>
          </p:cNvPr>
          <p:cNvCxnSpPr>
            <a:cxnSpLocks/>
            <a:stCxn id="42" idx="3"/>
            <a:endCxn id="43" idx="1"/>
          </p:cNvCxnSpPr>
          <p:nvPr/>
        </p:nvCxnSpPr>
        <p:spPr>
          <a:xfrm>
            <a:off x="15650288" y="8085941"/>
            <a:ext cx="868292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lowchart: Alternate Process 59">
            <a:extLst>
              <a:ext uri="{FF2B5EF4-FFF2-40B4-BE49-F238E27FC236}">
                <a16:creationId xmlns:a16="http://schemas.microsoft.com/office/drawing/2014/main" id="{75218921-CE56-45E4-BDA8-727FDC1340DA}"/>
              </a:ext>
            </a:extLst>
          </p:cNvPr>
          <p:cNvSpPr/>
          <p:nvPr/>
        </p:nvSpPr>
        <p:spPr>
          <a:xfrm>
            <a:off x="20565950" y="7219871"/>
            <a:ext cx="3179078" cy="17321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Move on to next task until all are resolved</a:t>
            </a:r>
          </a:p>
        </p:txBody>
      </p: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F7BA566B-49A5-45DD-AD87-D6BD194AB553}"/>
              </a:ext>
            </a:extLst>
          </p:cNvPr>
          <p:cNvCxnSpPr>
            <a:cxnSpLocks/>
            <a:stCxn id="44" idx="3"/>
            <a:endCxn id="60" idx="2"/>
          </p:cNvCxnSpPr>
          <p:nvPr/>
        </p:nvCxnSpPr>
        <p:spPr>
          <a:xfrm flipV="1">
            <a:off x="19709763" y="8952010"/>
            <a:ext cx="2445726" cy="1677800"/>
          </a:xfrm>
          <a:prstGeom prst="bentConnector2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9BA35896-C549-4DFC-80C3-6C120D748271}"/>
              </a:ext>
            </a:extLst>
          </p:cNvPr>
          <p:cNvCxnSpPr>
            <a:cxnSpLocks/>
            <a:stCxn id="104" idx="3"/>
            <a:endCxn id="60" idx="0"/>
          </p:cNvCxnSpPr>
          <p:nvPr/>
        </p:nvCxnSpPr>
        <p:spPr>
          <a:xfrm>
            <a:off x="19627086" y="5546172"/>
            <a:ext cx="2528403" cy="1673699"/>
          </a:xfrm>
          <a:prstGeom prst="bentConnector2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DDC8999D-8579-49A5-A4C5-BCD6F48FA441}"/>
              </a:ext>
            </a:extLst>
          </p:cNvPr>
          <p:cNvSpPr txBox="1"/>
          <p:nvPr/>
        </p:nvSpPr>
        <p:spPr>
          <a:xfrm>
            <a:off x="1251682" y="2433807"/>
            <a:ext cx="19347586" cy="1384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>
                <a:cs typeface="Arial" panose="020B0604020202020204" pitchFamily="34" charset="0"/>
              </a:rPr>
              <a:t>A failsafe that will ensure that all your projects’ tasks are completed on time and/or get rescheduled so that production can focus on available work.</a:t>
            </a:r>
          </a:p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37870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5E498D6-3DBF-7E4E-BF54-83983CC5E1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1" t="19372" r="18764" b="-90"/>
          <a:stretch/>
        </p:blipFill>
        <p:spPr>
          <a:xfrm>
            <a:off x="0" y="0"/>
            <a:ext cx="24387175" cy="13716000"/>
          </a:xfrm>
          <a:prstGeom prst="rect">
            <a:avLst/>
          </a:prstGeom>
        </p:spPr>
      </p:pic>
      <p:sp>
        <p:nvSpPr>
          <p:cNvPr id="8" name="Shape 539">
            <a:extLst>
              <a:ext uri="{FF2B5EF4-FFF2-40B4-BE49-F238E27FC236}">
                <a16:creationId xmlns:a16="http://schemas.microsoft.com/office/drawing/2014/main" id="{3FF4992B-CB89-8049-8B6D-C643E34B6139}"/>
              </a:ext>
            </a:extLst>
          </p:cNvPr>
          <p:cNvSpPr/>
          <p:nvPr/>
        </p:nvSpPr>
        <p:spPr>
          <a:xfrm>
            <a:off x="-12369" y="9836302"/>
            <a:ext cx="24411912" cy="126188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43838" tIns="243838" rIns="243838" bIns="243838" anchor="t">
            <a:spAutoFit/>
          </a:bodyPr>
          <a:lstStyle/>
          <a:p>
            <a:pPr algn="ctr">
              <a:lnSpc>
                <a:spcPts val="6000"/>
              </a:lnSpc>
              <a:defRPr>
                <a:solidFill>
                  <a:srgbClr val="535353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lang="en-US" sz="6000" b="1" cap="all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OPERATIONS</a:t>
            </a:r>
            <a:endParaRPr sz="4000">
              <a:solidFill>
                <a:schemeClr val="bg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87FE4E6-E0BD-E749-BDD1-F2BB983C2F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562" y="3019056"/>
            <a:ext cx="7844049" cy="59725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9513B6-288D-704B-8008-5908C3B612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798" y="931425"/>
            <a:ext cx="3979577" cy="83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752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dvAuto="0"/>
    </p:bldLst>
  </p:timing>
</p:sld>
</file>

<file path=ppt/theme/theme1.xml><?xml version="1.0" encoding="utf-8"?>
<a:theme xmlns:a="http://schemas.openxmlformats.org/drawingml/2006/main" name="1_Retrospect">
  <a:themeElements>
    <a:clrScheme name="TSL BRAND THEME">
      <a:dk1>
        <a:srgbClr val="191D20"/>
      </a:dk1>
      <a:lt1>
        <a:srgbClr val="FFFFFF"/>
      </a:lt1>
      <a:dk2>
        <a:srgbClr val="252E86"/>
      </a:dk2>
      <a:lt2>
        <a:srgbClr val="D5D5D5"/>
      </a:lt2>
      <a:accent1>
        <a:srgbClr val="2D3185"/>
      </a:accent1>
      <a:accent2>
        <a:srgbClr val="15A396"/>
      </a:accent2>
      <a:accent3>
        <a:srgbClr val="00BCD4"/>
      </a:accent3>
      <a:accent4>
        <a:srgbClr val="EE483E"/>
      </a:accent4>
      <a:accent5>
        <a:srgbClr val="FEC014"/>
      </a:accent5>
      <a:accent6>
        <a:srgbClr val="EAEAEA"/>
      </a:accent6>
      <a:hlink>
        <a:srgbClr val="06BCD4"/>
      </a:hlink>
      <a:folHlink>
        <a:srgbClr val="252E8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2F769E8-7D12-412C-ADC8-AC98AC84E10A}" vid="{5D96695C-3409-4BC6-B4B5-561BE0988C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426AF26E75514880D2E9AA5CD8D5FD" ma:contentTypeVersion="4" ma:contentTypeDescription="Create a new document." ma:contentTypeScope="" ma:versionID="d5a3f8c4fd393fa63efd620ea17f0987">
  <xsd:schema xmlns:xsd="http://www.w3.org/2001/XMLSchema" xmlns:xs="http://www.w3.org/2001/XMLSchema" xmlns:p="http://schemas.microsoft.com/office/2006/metadata/properties" xmlns:ns2="5d21ecf2-4295-401f-9344-34fc6e05b3bd" xmlns:ns3="57004afb-a952-4cf8-9586-a81d7af9f012" targetNamespace="http://schemas.microsoft.com/office/2006/metadata/properties" ma:root="true" ma:fieldsID="3643c2b35176d2b7cc1c9bb3805e1df9" ns2:_="" ns3:_="">
    <xsd:import namespace="5d21ecf2-4295-401f-9344-34fc6e05b3bd"/>
    <xsd:import namespace="57004afb-a952-4cf8-9586-a81d7af9f0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21ecf2-4295-401f-9344-34fc6e05b3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004afb-a952-4cf8-9586-a81d7af9f01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BCC4EE-EDBE-4FE7-9687-E6EA65F741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A35E56-B6A1-4859-84F9-A283E14C9DC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57004afb-a952-4cf8-9586-a81d7af9f012"/>
    <ds:schemaRef ds:uri="5d21ecf2-4295-401f-9344-34fc6e05b3b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0A0F7D-AC7E-4F5B-BE9C-A95594B29BF1}">
  <ds:schemaRefs>
    <ds:schemaRef ds:uri="57004afb-a952-4cf8-9586-a81d7af9f012"/>
    <ds:schemaRef ds:uri="5d21ecf2-4295-401f-9344-34fc6e05b3b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517</Words>
  <Application>Microsoft Office PowerPoint</Application>
  <PresentationFormat>Custom</PresentationFormat>
  <Paragraphs>70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1_Retrospect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N. Marchesiani</dc:creator>
  <cp:lastModifiedBy>Sarah Ottey</cp:lastModifiedBy>
  <cp:revision>2</cp:revision>
  <cp:lastPrinted>2018-06-19T20:36:01Z</cp:lastPrinted>
  <dcterms:modified xsi:type="dcterms:W3CDTF">2020-01-10T14:47:59Z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0x0101006C426AF26E75514880D2E9AA5CD8D5FD</vt:lpwstr>
  </property>
</Properties>
</file>