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4"/>
  </p:sldMasterIdLst>
  <p:notesMasterIdLst>
    <p:notesMasterId r:id="rId15"/>
  </p:notesMasterIdLst>
  <p:sldIdLst>
    <p:sldId id="354" r:id="rId5"/>
    <p:sldId id="401" r:id="rId6"/>
    <p:sldId id="390" r:id="rId7"/>
    <p:sldId id="397" r:id="rId8"/>
    <p:sldId id="369" r:id="rId9"/>
    <p:sldId id="398" r:id="rId10"/>
    <p:sldId id="414" r:id="rId11"/>
    <p:sldId id="413" r:id="rId12"/>
    <p:sldId id="412" r:id="rId13"/>
    <p:sldId id="421" r:id="rId14"/>
  </p:sldIdLst>
  <p:sldSz cx="24387175" cy="13716000"/>
  <p:notesSz cx="7077075" cy="9363075"/>
  <p:defaultTextStyle>
    <a:defPPr>
      <a:defRPr lang="en-US"/>
    </a:defPPr>
    <a:lvl1pPr marL="0" algn="l" defTabSz="1828891" rtl="0" eaLnBrk="1" latinLnBrk="0" hangingPunct="1">
      <a:defRPr sz="3600" kern="1200">
        <a:solidFill>
          <a:schemeClr val="tx1"/>
        </a:solidFill>
        <a:latin typeface="+mn-lt"/>
        <a:ea typeface="+mn-ea"/>
        <a:cs typeface="+mn-cs"/>
      </a:defRPr>
    </a:lvl1pPr>
    <a:lvl2pPr marL="914446" algn="l" defTabSz="1828891" rtl="0" eaLnBrk="1" latinLnBrk="0" hangingPunct="1">
      <a:defRPr sz="3600" kern="1200">
        <a:solidFill>
          <a:schemeClr val="tx1"/>
        </a:solidFill>
        <a:latin typeface="+mn-lt"/>
        <a:ea typeface="+mn-ea"/>
        <a:cs typeface="+mn-cs"/>
      </a:defRPr>
    </a:lvl2pPr>
    <a:lvl3pPr marL="1828891" algn="l" defTabSz="1828891" rtl="0" eaLnBrk="1" latinLnBrk="0" hangingPunct="1">
      <a:defRPr sz="3600" kern="1200">
        <a:solidFill>
          <a:schemeClr val="tx1"/>
        </a:solidFill>
        <a:latin typeface="+mn-lt"/>
        <a:ea typeface="+mn-ea"/>
        <a:cs typeface="+mn-cs"/>
      </a:defRPr>
    </a:lvl3pPr>
    <a:lvl4pPr marL="2743337" algn="l" defTabSz="1828891" rtl="0" eaLnBrk="1" latinLnBrk="0" hangingPunct="1">
      <a:defRPr sz="3600" kern="1200">
        <a:solidFill>
          <a:schemeClr val="tx1"/>
        </a:solidFill>
        <a:latin typeface="+mn-lt"/>
        <a:ea typeface="+mn-ea"/>
        <a:cs typeface="+mn-cs"/>
      </a:defRPr>
    </a:lvl4pPr>
    <a:lvl5pPr marL="3657783" algn="l" defTabSz="1828891" rtl="0" eaLnBrk="1" latinLnBrk="0" hangingPunct="1">
      <a:defRPr sz="3600" kern="1200">
        <a:solidFill>
          <a:schemeClr val="tx1"/>
        </a:solidFill>
        <a:latin typeface="+mn-lt"/>
        <a:ea typeface="+mn-ea"/>
        <a:cs typeface="+mn-cs"/>
      </a:defRPr>
    </a:lvl5pPr>
    <a:lvl6pPr marL="4572229" algn="l" defTabSz="1828891" rtl="0" eaLnBrk="1" latinLnBrk="0" hangingPunct="1">
      <a:defRPr sz="3600" kern="1200">
        <a:solidFill>
          <a:schemeClr val="tx1"/>
        </a:solidFill>
        <a:latin typeface="+mn-lt"/>
        <a:ea typeface="+mn-ea"/>
        <a:cs typeface="+mn-cs"/>
      </a:defRPr>
    </a:lvl6pPr>
    <a:lvl7pPr marL="5486674" algn="l" defTabSz="1828891" rtl="0" eaLnBrk="1" latinLnBrk="0" hangingPunct="1">
      <a:defRPr sz="3600" kern="1200">
        <a:solidFill>
          <a:schemeClr val="tx1"/>
        </a:solidFill>
        <a:latin typeface="+mn-lt"/>
        <a:ea typeface="+mn-ea"/>
        <a:cs typeface="+mn-cs"/>
      </a:defRPr>
    </a:lvl7pPr>
    <a:lvl8pPr marL="6401120" algn="l" defTabSz="1828891" rtl="0" eaLnBrk="1" latinLnBrk="0" hangingPunct="1">
      <a:defRPr sz="3600" kern="1200">
        <a:solidFill>
          <a:schemeClr val="tx1"/>
        </a:solidFill>
        <a:latin typeface="+mn-lt"/>
        <a:ea typeface="+mn-ea"/>
        <a:cs typeface="+mn-cs"/>
      </a:defRPr>
    </a:lvl8pPr>
    <a:lvl9pPr marL="7315566" algn="l" defTabSz="1828891" rtl="0" eaLnBrk="1" latinLnBrk="0" hangingPunct="1">
      <a:defRPr sz="3600" kern="1200">
        <a:solidFill>
          <a:schemeClr val="tx1"/>
        </a:solidFill>
        <a:latin typeface="+mn-lt"/>
        <a:ea typeface="+mn-ea"/>
        <a:cs typeface="+mn-cs"/>
      </a:defRPr>
    </a:lvl9pPr>
  </p:defaultTextStyle>
  <p:extLst>
    <p:ext uri="{521415D9-36F7-43E2-AB2F-B90AF26B5E84}">
      <p14:sectionLst xmlns:p14="http://schemas.microsoft.com/office/powerpoint/2010/main">
        <p14:section name="My TSL Presentation" id="{6070A9A8-B97D-1544-A7CF-6AB46CB040F6}">
          <p14:sldIdLst>
            <p14:sldId id="354"/>
            <p14:sldId id="401"/>
            <p14:sldId id="390"/>
            <p14:sldId id="397"/>
            <p14:sldId id="369"/>
            <p14:sldId id="398"/>
            <p14:sldId id="414"/>
            <p14:sldId id="413"/>
            <p14:sldId id="412"/>
            <p14:sldId id="42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2A88"/>
    <a:srgbClr val="2E3639"/>
    <a:srgbClr val="FEC013"/>
    <a:srgbClr val="10A496"/>
    <a:srgbClr val="ED493F"/>
    <a:srgbClr val="06BCD4"/>
    <a:srgbClr val="000000"/>
    <a:srgbClr val="4A86E8"/>
    <a:srgbClr val="63A53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2F91D03-FFB2-2AD5-3685-6E6C04867D53}" v="209" dt="2020-11-12T14:21:27.049"/>
    <p1510:client id="{BE8F6F58-59D6-49E3-81C5-4D3EB2F02B6D}" v="6" dt="2020-10-30T13:14:50.8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705" autoAdjust="0"/>
  </p:normalViewPr>
  <p:slideViewPr>
    <p:cSldViewPr snapToGrid="0">
      <p:cViewPr varScale="1">
        <p:scale>
          <a:sx n="28" d="100"/>
          <a:sy n="28" d="100"/>
        </p:scale>
        <p:origin x="105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438" y="0"/>
            <a:ext cx="3067050" cy="469900"/>
          </a:xfrm>
          <a:prstGeom prst="rect">
            <a:avLst/>
          </a:prstGeom>
        </p:spPr>
        <p:txBody>
          <a:bodyPr vert="horz" lIns="91440" tIns="45720" rIns="91440" bIns="45720" rtlCol="0"/>
          <a:lstStyle>
            <a:lvl1pPr algn="r">
              <a:defRPr sz="1200"/>
            </a:lvl1pPr>
          </a:lstStyle>
          <a:p>
            <a:fld id="{741D813D-C274-8D46-83D5-4D2B85842462}" type="datetimeFigureOut">
              <a:rPr lang="en-US" smtClean="0"/>
              <a:t>11/13/2020</a:t>
            </a:fld>
            <a:endParaRPr lang="en-US"/>
          </a:p>
        </p:txBody>
      </p:sp>
      <p:sp>
        <p:nvSpPr>
          <p:cNvPr id="4" name="Slide Image Placeholder 3"/>
          <p:cNvSpPr>
            <a:spLocks noGrp="1" noRot="1" noChangeAspect="1"/>
          </p:cNvSpPr>
          <p:nvPr>
            <p:ph type="sldImg" idx="2"/>
          </p:nvPr>
        </p:nvSpPr>
        <p:spPr>
          <a:xfrm>
            <a:off x="728663" y="1169988"/>
            <a:ext cx="5619750" cy="31607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505325"/>
            <a:ext cx="5661025" cy="36877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175"/>
            <a:ext cx="3067050"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438" y="8893175"/>
            <a:ext cx="3067050" cy="469900"/>
          </a:xfrm>
          <a:prstGeom prst="rect">
            <a:avLst/>
          </a:prstGeom>
        </p:spPr>
        <p:txBody>
          <a:bodyPr vert="horz" lIns="91440" tIns="45720" rIns="91440" bIns="45720" rtlCol="0" anchor="b"/>
          <a:lstStyle>
            <a:lvl1pPr algn="r">
              <a:defRPr sz="1200"/>
            </a:lvl1pPr>
          </a:lstStyle>
          <a:p>
            <a:fld id="{729AB5EC-AA65-E44E-90A1-1B44EF3A4D53}" type="slidenum">
              <a:rPr lang="en-US" smtClean="0"/>
              <a:t>‹#›</a:t>
            </a:fld>
            <a:endParaRPr lang="en-US"/>
          </a:p>
        </p:txBody>
      </p:sp>
    </p:spTree>
    <p:extLst>
      <p:ext uri="{BB962C8B-B14F-4D97-AF65-F5344CB8AC3E}">
        <p14:creationId xmlns:p14="http://schemas.microsoft.com/office/powerpoint/2010/main" val="1187088250"/>
      </p:ext>
    </p:extLst>
  </p:cSld>
  <p:clrMap bg1="lt1" tx1="dk1" bg2="lt2" tx2="dk2" accent1="accent1" accent2="accent2" accent3="accent3" accent4="accent4" accent5="accent5" accent6="accent6" hlink="hlink" folHlink="folHlink"/>
  <p:notesStyle>
    <a:lvl1pPr marL="0" algn="l" defTabSz="1828891" rtl="0" eaLnBrk="1" latinLnBrk="0" hangingPunct="1">
      <a:defRPr sz="2400" kern="1200">
        <a:solidFill>
          <a:schemeClr val="tx1"/>
        </a:solidFill>
        <a:latin typeface="+mn-lt"/>
        <a:ea typeface="+mn-ea"/>
        <a:cs typeface="+mn-cs"/>
      </a:defRPr>
    </a:lvl1pPr>
    <a:lvl2pPr marL="914446" algn="l" defTabSz="1828891" rtl="0" eaLnBrk="1" latinLnBrk="0" hangingPunct="1">
      <a:defRPr sz="2400" kern="1200">
        <a:solidFill>
          <a:schemeClr val="tx1"/>
        </a:solidFill>
        <a:latin typeface="+mn-lt"/>
        <a:ea typeface="+mn-ea"/>
        <a:cs typeface="+mn-cs"/>
      </a:defRPr>
    </a:lvl2pPr>
    <a:lvl3pPr marL="1828891" algn="l" defTabSz="1828891" rtl="0" eaLnBrk="1" latinLnBrk="0" hangingPunct="1">
      <a:defRPr sz="2400" kern="1200">
        <a:solidFill>
          <a:schemeClr val="tx1"/>
        </a:solidFill>
        <a:latin typeface="+mn-lt"/>
        <a:ea typeface="+mn-ea"/>
        <a:cs typeface="+mn-cs"/>
      </a:defRPr>
    </a:lvl3pPr>
    <a:lvl4pPr marL="2743337" algn="l" defTabSz="1828891" rtl="0" eaLnBrk="1" latinLnBrk="0" hangingPunct="1">
      <a:defRPr sz="2400" kern="1200">
        <a:solidFill>
          <a:schemeClr val="tx1"/>
        </a:solidFill>
        <a:latin typeface="+mn-lt"/>
        <a:ea typeface="+mn-ea"/>
        <a:cs typeface="+mn-cs"/>
      </a:defRPr>
    </a:lvl4pPr>
    <a:lvl5pPr marL="3657783" algn="l" defTabSz="1828891" rtl="0" eaLnBrk="1" latinLnBrk="0" hangingPunct="1">
      <a:defRPr sz="2400" kern="1200">
        <a:solidFill>
          <a:schemeClr val="tx1"/>
        </a:solidFill>
        <a:latin typeface="+mn-lt"/>
        <a:ea typeface="+mn-ea"/>
        <a:cs typeface="+mn-cs"/>
      </a:defRPr>
    </a:lvl5pPr>
    <a:lvl6pPr marL="4572229" algn="l" defTabSz="1828891" rtl="0" eaLnBrk="1" latinLnBrk="0" hangingPunct="1">
      <a:defRPr sz="2400" kern="1200">
        <a:solidFill>
          <a:schemeClr val="tx1"/>
        </a:solidFill>
        <a:latin typeface="+mn-lt"/>
        <a:ea typeface="+mn-ea"/>
        <a:cs typeface="+mn-cs"/>
      </a:defRPr>
    </a:lvl6pPr>
    <a:lvl7pPr marL="5486674" algn="l" defTabSz="1828891" rtl="0" eaLnBrk="1" latinLnBrk="0" hangingPunct="1">
      <a:defRPr sz="2400" kern="1200">
        <a:solidFill>
          <a:schemeClr val="tx1"/>
        </a:solidFill>
        <a:latin typeface="+mn-lt"/>
        <a:ea typeface="+mn-ea"/>
        <a:cs typeface="+mn-cs"/>
      </a:defRPr>
    </a:lvl7pPr>
    <a:lvl8pPr marL="6401120" algn="l" defTabSz="1828891" rtl="0" eaLnBrk="1" latinLnBrk="0" hangingPunct="1">
      <a:defRPr sz="2400" kern="1200">
        <a:solidFill>
          <a:schemeClr val="tx1"/>
        </a:solidFill>
        <a:latin typeface="+mn-lt"/>
        <a:ea typeface="+mn-ea"/>
        <a:cs typeface="+mn-cs"/>
      </a:defRPr>
    </a:lvl8pPr>
    <a:lvl9pPr marL="7315566" algn="l" defTabSz="1828891"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9AB5EC-AA65-E44E-90A1-1B44EF3A4D53}" type="slidenum">
              <a:rPr lang="en-US" smtClean="0"/>
              <a:t>1</a:t>
            </a:fld>
            <a:endParaRPr lang="en-US"/>
          </a:p>
        </p:txBody>
      </p:sp>
    </p:spTree>
    <p:extLst>
      <p:ext uri="{BB962C8B-B14F-4D97-AF65-F5344CB8AC3E}">
        <p14:creationId xmlns:p14="http://schemas.microsoft.com/office/powerpoint/2010/main" val="1318109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Arial" panose="020B0604020202020204" pitchFamily="34" charset="0"/>
              <a:buChar char="•"/>
            </a:pPr>
            <a:r>
              <a:rPr lang="en-US" dirty="0"/>
              <a:t>Leveled out the digital production rates</a:t>
            </a:r>
          </a:p>
          <a:p>
            <a:pPr marL="342900" indent="-342900">
              <a:buFont typeface="Arial" panose="020B0604020202020204" pitchFamily="34" charset="0"/>
              <a:buChar char="•"/>
            </a:pPr>
            <a:r>
              <a:rPr lang="en-US" dirty="0"/>
              <a:t>Lowered Sr. SME rates to be more reasonable to our project budgets and customer base</a:t>
            </a:r>
          </a:p>
          <a:p>
            <a:pPr marL="342900" indent="-342900">
              <a:buFont typeface="Arial" panose="020B0604020202020204" pitchFamily="34" charset="0"/>
              <a:buChar char="•"/>
            </a:pPr>
            <a:r>
              <a:rPr lang="en-US" dirty="0"/>
              <a:t>Lowered Sr. PM rates</a:t>
            </a:r>
          </a:p>
          <a:p>
            <a:pPr marL="342900" indent="-342900">
              <a:buFont typeface="Arial" panose="020B0604020202020204" pitchFamily="34" charset="0"/>
              <a:buChar char="•"/>
            </a:pPr>
            <a:r>
              <a:rPr lang="en-US" dirty="0"/>
              <a:t>Important to note that we removed the factor of commissions from BDTM services hourly bill and cost rates because we are going to begin opening POs for those costs instead to more accurately attribute them to projects costs</a:t>
            </a:r>
          </a:p>
        </p:txBody>
      </p:sp>
      <p:sp>
        <p:nvSpPr>
          <p:cNvPr id="4" name="Slide Number Placeholder 3"/>
          <p:cNvSpPr>
            <a:spLocks noGrp="1"/>
          </p:cNvSpPr>
          <p:nvPr>
            <p:ph type="sldNum" sz="quarter" idx="5"/>
          </p:nvPr>
        </p:nvSpPr>
        <p:spPr/>
        <p:txBody>
          <a:bodyPr/>
          <a:lstStyle/>
          <a:p>
            <a:fld id="{729AB5EC-AA65-E44E-90A1-1B44EF3A4D53}" type="slidenum">
              <a:rPr lang="en-US" smtClean="0"/>
              <a:t>5</a:t>
            </a:fld>
            <a:endParaRPr lang="en-US"/>
          </a:p>
        </p:txBody>
      </p:sp>
    </p:spTree>
    <p:extLst>
      <p:ext uri="{BB962C8B-B14F-4D97-AF65-F5344CB8AC3E}">
        <p14:creationId xmlns:p14="http://schemas.microsoft.com/office/powerpoint/2010/main" val="39772178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a:p>
            <a:pPr marL="342900" indent="-342900">
              <a:buFont typeface="Arial"/>
              <a:buChar char="•"/>
            </a:pPr>
            <a:r>
              <a:rPr lang="en-US" dirty="0">
                <a:cs typeface="Calibri"/>
              </a:rPr>
              <a:t>Fee entry – There are more rules to prevent entering a fee value into the wrong field or overriding Expected Revenue on accident.</a:t>
            </a:r>
          </a:p>
          <a:p>
            <a:pPr marL="342900" indent="-342900">
              <a:buFont typeface="Arial"/>
              <a:buChar char="•"/>
            </a:pPr>
            <a:r>
              <a:rPr lang="en-US" dirty="0">
                <a:cs typeface="Calibri"/>
              </a:rPr>
              <a:t>Expense Sheets – A change is that you can create DRAFT expense sheets to plan your POs before Finance Approval. You won't be able to submit them. This is so you can plan costs.</a:t>
            </a:r>
          </a:p>
        </p:txBody>
      </p:sp>
      <p:sp>
        <p:nvSpPr>
          <p:cNvPr id="4" name="Slide Number Placeholder 3"/>
          <p:cNvSpPr>
            <a:spLocks noGrp="1"/>
          </p:cNvSpPr>
          <p:nvPr>
            <p:ph type="sldNum" sz="quarter" idx="5"/>
          </p:nvPr>
        </p:nvSpPr>
        <p:spPr/>
        <p:txBody>
          <a:bodyPr/>
          <a:lstStyle/>
          <a:p>
            <a:fld id="{729AB5EC-AA65-E44E-90A1-1B44EF3A4D53}" type="slidenum">
              <a:rPr lang="en-US" smtClean="0"/>
              <a:t>6</a:t>
            </a:fld>
            <a:endParaRPr lang="en-US"/>
          </a:p>
        </p:txBody>
      </p:sp>
    </p:spTree>
    <p:extLst>
      <p:ext uri="{BB962C8B-B14F-4D97-AF65-F5344CB8AC3E}">
        <p14:creationId xmlns:p14="http://schemas.microsoft.com/office/powerpoint/2010/main" val="33194694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Tone of this is that the PM is only held to measure up to the levels that we’re asserting and run through discussion/decision process.</a:t>
            </a:r>
          </a:p>
        </p:txBody>
      </p:sp>
      <p:sp>
        <p:nvSpPr>
          <p:cNvPr id="4" name="Slide Number Placeholder 3"/>
          <p:cNvSpPr>
            <a:spLocks noGrp="1"/>
          </p:cNvSpPr>
          <p:nvPr>
            <p:ph type="sldNum" sz="quarter" idx="5"/>
          </p:nvPr>
        </p:nvSpPr>
        <p:spPr/>
        <p:txBody>
          <a:bodyPr/>
          <a:lstStyle/>
          <a:p>
            <a:fld id="{729AB5EC-AA65-E44E-90A1-1B44EF3A4D53}" type="slidenum">
              <a:rPr lang="en-US" smtClean="0"/>
              <a:t>7</a:t>
            </a:fld>
            <a:endParaRPr lang="en-US"/>
          </a:p>
        </p:txBody>
      </p:sp>
    </p:spTree>
    <p:extLst>
      <p:ext uri="{BB962C8B-B14F-4D97-AF65-F5344CB8AC3E}">
        <p14:creationId xmlns:p14="http://schemas.microsoft.com/office/powerpoint/2010/main" val="40355033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729AB5EC-AA65-E44E-90A1-1B44EF3A4D53}" type="slidenum">
              <a:rPr lang="en-US" smtClean="0"/>
              <a:t>8</a:t>
            </a:fld>
            <a:endParaRPr lang="en-US"/>
          </a:p>
        </p:txBody>
      </p:sp>
    </p:spTree>
    <p:extLst>
      <p:ext uri="{BB962C8B-B14F-4D97-AF65-F5344CB8AC3E}">
        <p14:creationId xmlns:p14="http://schemas.microsoft.com/office/powerpoint/2010/main" val="18113053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729AB5EC-AA65-E44E-90A1-1B44EF3A4D53}" type="slidenum">
              <a:rPr lang="en-US" smtClean="0"/>
              <a:t>10</a:t>
            </a:fld>
            <a:endParaRPr lang="en-US"/>
          </a:p>
        </p:txBody>
      </p:sp>
    </p:spTree>
    <p:extLst>
      <p:ext uri="{BB962C8B-B14F-4D97-AF65-F5344CB8AC3E}">
        <p14:creationId xmlns:p14="http://schemas.microsoft.com/office/powerpoint/2010/main" val="864393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A0DFE1F5-9489-A34E-B620-13479431BDF9}"/>
              </a:ext>
            </a:extLst>
          </p:cNvPr>
          <p:cNvSpPr>
            <a:spLocks noGrp="1"/>
          </p:cNvSpPr>
          <p:nvPr>
            <p:ph type="body" sz="quarter" idx="10" hasCustomPrompt="1"/>
          </p:nvPr>
        </p:nvSpPr>
        <p:spPr>
          <a:xfrm>
            <a:off x="992187" y="381000"/>
            <a:ext cx="21107400" cy="838200"/>
          </a:xfrm>
          <a:prstGeom prst="rect">
            <a:avLst/>
          </a:prstGeom>
        </p:spPr>
        <p:txBody>
          <a:bodyPr/>
          <a:lstStyle>
            <a:lvl1pPr>
              <a:defRPr sz="5600" b="1" cap="all" baseline="0">
                <a:solidFill>
                  <a:schemeClr val="accent4"/>
                </a:solidFill>
              </a:defRPr>
            </a:lvl1pPr>
          </a:lstStyle>
          <a:p>
            <a:pPr lvl="0"/>
            <a:r>
              <a:rPr lang="en-US"/>
              <a:t>Basic content slide</a:t>
            </a:r>
          </a:p>
        </p:txBody>
      </p:sp>
      <p:sp>
        <p:nvSpPr>
          <p:cNvPr id="8" name="Text Placeholder 7">
            <a:extLst>
              <a:ext uri="{FF2B5EF4-FFF2-40B4-BE49-F238E27FC236}">
                <a16:creationId xmlns:a16="http://schemas.microsoft.com/office/drawing/2014/main" id="{FEB36167-5B47-0A4D-88D4-48AA2195FCB2}"/>
              </a:ext>
            </a:extLst>
          </p:cNvPr>
          <p:cNvSpPr>
            <a:spLocks noGrp="1"/>
          </p:cNvSpPr>
          <p:nvPr>
            <p:ph type="body" sz="quarter" idx="11"/>
          </p:nvPr>
        </p:nvSpPr>
        <p:spPr>
          <a:xfrm>
            <a:off x="1144587" y="2895600"/>
            <a:ext cx="20955000" cy="3810000"/>
          </a:xfrm>
          <a:prstGeom prst="rect">
            <a:avLst/>
          </a:prstGeom>
        </p:spPr>
        <p:txBody>
          <a:bodyPr/>
          <a:lstStyle>
            <a:lvl1pPr>
              <a:lnSpc>
                <a:spcPct val="100000"/>
              </a:lnSpc>
              <a:defRPr sz="3200">
                <a:solidFill>
                  <a:srgbClr val="2E3639"/>
                </a:solidFill>
              </a:defRPr>
            </a:lvl1pPr>
            <a:lvl2pPr>
              <a:defRPr sz="3200"/>
            </a:lvl2pPr>
            <a:lvl3pPr>
              <a:defRPr sz="3200"/>
            </a:lvl3pPr>
            <a:lvl4pPr>
              <a:defRPr sz="3200"/>
            </a:lvl4pPr>
            <a:lvl5pPr>
              <a:defRPr sz="3200"/>
            </a:lvl5pPr>
          </a:lstStyle>
          <a:p>
            <a:pPr lvl="0"/>
            <a:r>
              <a:rPr lang="en-US"/>
              <a:t>Edit Master text styles</a:t>
            </a:r>
          </a:p>
        </p:txBody>
      </p:sp>
      <p:sp>
        <p:nvSpPr>
          <p:cNvPr id="10" name="Text Placeholder 9">
            <a:extLst>
              <a:ext uri="{FF2B5EF4-FFF2-40B4-BE49-F238E27FC236}">
                <a16:creationId xmlns:a16="http://schemas.microsoft.com/office/drawing/2014/main" id="{B7C7CF5D-BF51-454C-A3D0-CCA36D7D8D8E}"/>
              </a:ext>
            </a:extLst>
          </p:cNvPr>
          <p:cNvSpPr>
            <a:spLocks noGrp="1"/>
          </p:cNvSpPr>
          <p:nvPr>
            <p:ph type="body" sz="quarter" idx="12" hasCustomPrompt="1"/>
          </p:nvPr>
        </p:nvSpPr>
        <p:spPr>
          <a:xfrm>
            <a:off x="1373187" y="7239000"/>
            <a:ext cx="8839200" cy="4267200"/>
          </a:xfrm>
          <a:prstGeom prst="rect">
            <a:avLst/>
          </a:prstGeom>
        </p:spPr>
        <p:txBody>
          <a:bodyPr/>
          <a:lstStyle>
            <a:lvl1pPr marL="0" marR="0" indent="0" algn="l" defTabSz="1828800" rtl="0" eaLnBrk="1" fontAlgn="auto" latinLnBrk="0" hangingPunct="1">
              <a:lnSpc>
                <a:spcPts val="3640"/>
              </a:lnSpc>
              <a:spcBef>
                <a:spcPts val="2400"/>
              </a:spcBef>
              <a:spcAft>
                <a:spcPts val="400"/>
              </a:spcAft>
              <a:buClr>
                <a:schemeClr val="accent2"/>
              </a:buClr>
              <a:buSzPct val="100000"/>
              <a:buFont typeface="Wingdings" pitchFamily="2" charset="2"/>
              <a:buNone/>
              <a:tabLst/>
              <a:defRPr sz="3200" b="1">
                <a:solidFill>
                  <a:srgbClr val="10A496"/>
                </a:solidFill>
              </a:defRPr>
            </a:lvl1pPr>
            <a:lvl2pPr>
              <a:defRPr sz="3200" b="1">
                <a:solidFill>
                  <a:srgbClr val="10A496"/>
                </a:solidFill>
              </a:defRPr>
            </a:lvl2pPr>
            <a:lvl3pPr>
              <a:defRPr sz="3200" b="1">
                <a:solidFill>
                  <a:srgbClr val="10A496"/>
                </a:solidFill>
              </a:defRPr>
            </a:lvl3pPr>
            <a:lvl4pPr>
              <a:defRPr sz="3200" b="1">
                <a:solidFill>
                  <a:srgbClr val="10A496"/>
                </a:solidFill>
              </a:defRPr>
            </a:lvl4pPr>
            <a:lvl5pPr>
              <a:defRPr sz="3200" b="1">
                <a:solidFill>
                  <a:srgbClr val="10A496"/>
                </a:solidFill>
              </a:defRPr>
            </a:lvl5pPr>
          </a:lstStyle>
          <a:p>
            <a:pPr marL="514350" marR="0" lvl="0" indent="-514350" algn="l" defTabSz="1828800" rtl="0" eaLnBrk="1" fontAlgn="auto" latinLnBrk="0" hangingPunct="1">
              <a:lnSpc>
                <a:spcPct val="90000"/>
              </a:lnSpc>
              <a:spcBef>
                <a:spcPts val="2400"/>
              </a:spcBef>
              <a:spcAft>
                <a:spcPts val="400"/>
              </a:spcAft>
              <a:buClr>
                <a:schemeClr val="accent2"/>
              </a:buClr>
              <a:buSzPct val="100000"/>
              <a:buFont typeface="Wingdings" pitchFamily="2" charset="2"/>
              <a:buChar char="§"/>
              <a:tabLst/>
              <a:defRPr/>
            </a:pPr>
            <a:r>
              <a:rPr lang="en-US"/>
              <a:t>Text</a:t>
            </a:r>
          </a:p>
          <a:p>
            <a:pPr marL="514350" marR="0" lvl="0" indent="-514350" algn="l" defTabSz="1828800" rtl="0" eaLnBrk="1" fontAlgn="auto" latinLnBrk="0" hangingPunct="1">
              <a:lnSpc>
                <a:spcPct val="90000"/>
              </a:lnSpc>
              <a:spcBef>
                <a:spcPts val="2400"/>
              </a:spcBef>
              <a:spcAft>
                <a:spcPts val="400"/>
              </a:spcAft>
              <a:buClr>
                <a:schemeClr val="accent2"/>
              </a:buClr>
              <a:buSzPct val="100000"/>
              <a:buFont typeface="Wingdings" pitchFamily="2" charset="2"/>
              <a:buChar char="§"/>
              <a:tabLst/>
              <a:defRPr/>
            </a:pPr>
            <a:r>
              <a:rPr lang="en-US"/>
              <a:t>Text</a:t>
            </a:r>
          </a:p>
        </p:txBody>
      </p:sp>
      <p:sp>
        <p:nvSpPr>
          <p:cNvPr id="12" name="Text Placeholder 9">
            <a:extLst>
              <a:ext uri="{FF2B5EF4-FFF2-40B4-BE49-F238E27FC236}">
                <a16:creationId xmlns:a16="http://schemas.microsoft.com/office/drawing/2014/main" id="{5AB6205F-7496-2E40-91CD-9B095128F92D}"/>
              </a:ext>
            </a:extLst>
          </p:cNvPr>
          <p:cNvSpPr>
            <a:spLocks noGrp="1"/>
          </p:cNvSpPr>
          <p:nvPr>
            <p:ph type="body" sz="quarter" idx="13" hasCustomPrompt="1"/>
          </p:nvPr>
        </p:nvSpPr>
        <p:spPr>
          <a:xfrm>
            <a:off x="11964987" y="7239000"/>
            <a:ext cx="8839200" cy="4267200"/>
          </a:xfrm>
          <a:prstGeom prst="rect">
            <a:avLst/>
          </a:prstGeom>
        </p:spPr>
        <p:txBody>
          <a:bodyPr/>
          <a:lstStyle>
            <a:lvl1pPr marL="0" marR="0" indent="0" algn="l" defTabSz="1828800" rtl="0" eaLnBrk="1" fontAlgn="auto" latinLnBrk="0" hangingPunct="1">
              <a:lnSpc>
                <a:spcPct val="50000"/>
              </a:lnSpc>
              <a:spcBef>
                <a:spcPts val="2400"/>
              </a:spcBef>
              <a:spcAft>
                <a:spcPts val="400"/>
              </a:spcAft>
              <a:buClr>
                <a:schemeClr val="accent2"/>
              </a:buClr>
              <a:buSzPct val="100000"/>
              <a:buFont typeface="Wingdings" pitchFamily="2" charset="2"/>
              <a:buNone/>
              <a:tabLst/>
              <a:defRPr sz="3200" b="1">
                <a:solidFill>
                  <a:srgbClr val="10A496"/>
                </a:solidFill>
              </a:defRPr>
            </a:lvl1pPr>
            <a:lvl2pPr>
              <a:defRPr sz="3200" b="1">
                <a:solidFill>
                  <a:srgbClr val="10A496"/>
                </a:solidFill>
              </a:defRPr>
            </a:lvl2pPr>
            <a:lvl3pPr>
              <a:defRPr sz="3200" b="1">
                <a:solidFill>
                  <a:srgbClr val="10A496"/>
                </a:solidFill>
              </a:defRPr>
            </a:lvl3pPr>
            <a:lvl4pPr>
              <a:defRPr sz="3200" b="1">
                <a:solidFill>
                  <a:srgbClr val="10A496"/>
                </a:solidFill>
              </a:defRPr>
            </a:lvl4pPr>
            <a:lvl5pPr>
              <a:defRPr sz="3200" b="1">
                <a:solidFill>
                  <a:srgbClr val="10A496"/>
                </a:solidFill>
              </a:defRPr>
            </a:lvl5pPr>
          </a:lstStyle>
          <a:p>
            <a:pPr marL="514350" marR="0" lvl="0" indent="-514350" algn="l" defTabSz="1828800" rtl="0" eaLnBrk="1" fontAlgn="auto" latinLnBrk="0" hangingPunct="1">
              <a:lnSpc>
                <a:spcPct val="90000"/>
              </a:lnSpc>
              <a:spcBef>
                <a:spcPts val="2400"/>
              </a:spcBef>
              <a:spcAft>
                <a:spcPts val="400"/>
              </a:spcAft>
              <a:buClr>
                <a:schemeClr val="accent2"/>
              </a:buClr>
              <a:buSzPct val="100000"/>
              <a:buFont typeface="Wingdings" pitchFamily="2" charset="2"/>
              <a:buChar char="§"/>
              <a:tabLst/>
              <a:defRPr/>
            </a:pPr>
            <a:r>
              <a:rPr lang="en-US"/>
              <a:t>Text</a:t>
            </a:r>
          </a:p>
          <a:p>
            <a:pPr marL="514350" marR="0" lvl="0" indent="-514350" algn="l" defTabSz="1828800" rtl="0" eaLnBrk="1" fontAlgn="auto" latinLnBrk="0" hangingPunct="1">
              <a:lnSpc>
                <a:spcPct val="90000"/>
              </a:lnSpc>
              <a:spcBef>
                <a:spcPts val="2400"/>
              </a:spcBef>
              <a:spcAft>
                <a:spcPts val="400"/>
              </a:spcAft>
              <a:buClr>
                <a:schemeClr val="accent2"/>
              </a:buClr>
              <a:buSzPct val="100000"/>
              <a:buFont typeface="Wingdings" pitchFamily="2" charset="2"/>
              <a:buChar char="§"/>
              <a:tabLst/>
              <a:defRPr/>
            </a:pPr>
            <a:r>
              <a:rPr lang="en-US"/>
              <a:t>Text</a:t>
            </a:r>
          </a:p>
        </p:txBody>
      </p:sp>
    </p:spTree>
    <p:extLst>
      <p:ext uri="{BB962C8B-B14F-4D97-AF65-F5344CB8AC3E}">
        <p14:creationId xmlns:p14="http://schemas.microsoft.com/office/powerpoint/2010/main" val="1934102262"/>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2E692A0-8521-AB4D-8EEE-6745B14911A7}"/>
              </a:ext>
            </a:extLst>
          </p:cNvPr>
          <p:cNvSpPr/>
          <p:nvPr userDrawn="1"/>
        </p:nvSpPr>
        <p:spPr>
          <a:xfrm>
            <a:off x="1587" y="12763099"/>
            <a:ext cx="20116800" cy="952902"/>
          </a:xfrm>
          <a:custGeom>
            <a:avLst/>
            <a:gdLst>
              <a:gd name="connsiteX0" fmla="*/ 0 w 10058400"/>
              <a:gd name="connsiteY0" fmla="*/ 0 h 476451"/>
              <a:gd name="connsiteX1" fmla="*/ 10058400 w 10058400"/>
              <a:gd name="connsiteY1" fmla="*/ 0 h 476451"/>
              <a:gd name="connsiteX2" fmla="*/ 10058400 w 10058400"/>
              <a:gd name="connsiteY2" fmla="*/ 476451 h 476451"/>
              <a:gd name="connsiteX3" fmla="*/ 0 w 10058400"/>
              <a:gd name="connsiteY3" fmla="*/ 476451 h 476451"/>
              <a:gd name="connsiteX4" fmla="*/ 0 w 10058400"/>
              <a:gd name="connsiteY4" fmla="*/ 0 h 476451"/>
              <a:gd name="connsiteX0" fmla="*/ 0 w 10058400"/>
              <a:gd name="connsiteY0" fmla="*/ 0 h 476451"/>
              <a:gd name="connsiteX1" fmla="*/ 9659566 w 10058400"/>
              <a:gd name="connsiteY1" fmla="*/ 9728 h 476451"/>
              <a:gd name="connsiteX2" fmla="*/ 10058400 w 10058400"/>
              <a:gd name="connsiteY2" fmla="*/ 476451 h 476451"/>
              <a:gd name="connsiteX3" fmla="*/ 0 w 10058400"/>
              <a:gd name="connsiteY3" fmla="*/ 476451 h 476451"/>
              <a:gd name="connsiteX4" fmla="*/ 0 w 10058400"/>
              <a:gd name="connsiteY4" fmla="*/ 0 h 4764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0" h="476451">
                <a:moveTo>
                  <a:pt x="0" y="0"/>
                </a:moveTo>
                <a:lnTo>
                  <a:pt x="9659566" y="9728"/>
                </a:lnTo>
                <a:lnTo>
                  <a:pt x="10058400" y="476451"/>
                </a:lnTo>
                <a:lnTo>
                  <a:pt x="0" y="476451"/>
                </a:lnTo>
                <a:lnTo>
                  <a:pt x="0" y="0"/>
                </a:lnTo>
                <a:close/>
              </a:path>
            </a:pathLst>
          </a:custGeom>
          <a:solidFill>
            <a:srgbClr val="242A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3" name="Rectangle 1">
            <a:extLst>
              <a:ext uri="{FF2B5EF4-FFF2-40B4-BE49-F238E27FC236}">
                <a16:creationId xmlns:a16="http://schemas.microsoft.com/office/drawing/2014/main" id="{ED401B6F-A07B-7347-A509-1B7BA1390BD0}"/>
              </a:ext>
            </a:extLst>
          </p:cNvPr>
          <p:cNvSpPr/>
          <p:nvPr userDrawn="1"/>
        </p:nvSpPr>
        <p:spPr>
          <a:xfrm rot="10800000">
            <a:off x="19661187" y="12740401"/>
            <a:ext cx="4724400" cy="975598"/>
          </a:xfrm>
          <a:custGeom>
            <a:avLst/>
            <a:gdLst>
              <a:gd name="connsiteX0" fmla="*/ 0 w 10058400"/>
              <a:gd name="connsiteY0" fmla="*/ 0 h 476451"/>
              <a:gd name="connsiteX1" fmla="*/ 10058400 w 10058400"/>
              <a:gd name="connsiteY1" fmla="*/ 0 h 476451"/>
              <a:gd name="connsiteX2" fmla="*/ 10058400 w 10058400"/>
              <a:gd name="connsiteY2" fmla="*/ 476451 h 476451"/>
              <a:gd name="connsiteX3" fmla="*/ 0 w 10058400"/>
              <a:gd name="connsiteY3" fmla="*/ 476451 h 476451"/>
              <a:gd name="connsiteX4" fmla="*/ 0 w 10058400"/>
              <a:gd name="connsiteY4" fmla="*/ 0 h 476451"/>
              <a:gd name="connsiteX0" fmla="*/ 0 w 10058400"/>
              <a:gd name="connsiteY0" fmla="*/ 0 h 476451"/>
              <a:gd name="connsiteX1" fmla="*/ 9659566 w 10058400"/>
              <a:gd name="connsiteY1" fmla="*/ 9728 h 476451"/>
              <a:gd name="connsiteX2" fmla="*/ 10058400 w 10058400"/>
              <a:gd name="connsiteY2" fmla="*/ 476451 h 476451"/>
              <a:gd name="connsiteX3" fmla="*/ 0 w 10058400"/>
              <a:gd name="connsiteY3" fmla="*/ 476451 h 476451"/>
              <a:gd name="connsiteX4" fmla="*/ 0 w 10058400"/>
              <a:gd name="connsiteY4" fmla="*/ 0 h 476451"/>
              <a:gd name="connsiteX0" fmla="*/ 0 w 10058400"/>
              <a:gd name="connsiteY0" fmla="*/ 9727 h 486178"/>
              <a:gd name="connsiteX1" fmla="*/ 9145947 w 10058400"/>
              <a:gd name="connsiteY1" fmla="*/ 0 h 486178"/>
              <a:gd name="connsiteX2" fmla="*/ 10058400 w 10058400"/>
              <a:gd name="connsiteY2" fmla="*/ 486178 h 486178"/>
              <a:gd name="connsiteX3" fmla="*/ 0 w 10058400"/>
              <a:gd name="connsiteY3" fmla="*/ 486178 h 486178"/>
              <a:gd name="connsiteX4" fmla="*/ 0 w 10058400"/>
              <a:gd name="connsiteY4" fmla="*/ 9727 h 486178"/>
              <a:gd name="connsiteX0" fmla="*/ 0 w 10058400"/>
              <a:gd name="connsiteY0" fmla="*/ 19455 h 495906"/>
              <a:gd name="connsiteX1" fmla="*/ 8824933 w 10058400"/>
              <a:gd name="connsiteY1" fmla="*/ 0 h 495906"/>
              <a:gd name="connsiteX2" fmla="*/ 10058400 w 10058400"/>
              <a:gd name="connsiteY2" fmla="*/ 495906 h 495906"/>
              <a:gd name="connsiteX3" fmla="*/ 0 w 10058400"/>
              <a:gd name="connsiteY3" fmla="*/ 495906 h 495906"/>
              <a:gd name="connsiteX4" fmla="*/ 0 w 10058400"/>
              <a:gd name="connsiteY4" fmla="*/ 19455 h 495906"/>
              <a:gd name="connsiteX0" fmla="*/ 0 w 10058400"/>
              <a:gd name="connsiteY0" fmla="*/ 0 h 476451"/>
              <a:gd name="connsiteX1" fmla="*/ 8696526 w 10058400"/>
              <a:gd name="connsiteY1" fmla="*/ 1 h 476451"/>
              <a:gd name="connsiteX2" fmla="*/ 10058400 w 10058400"/>
              <a:gd name="connsiteY2" fmla="*/ 476451 h 476451"/>
              <a:gd name="connsiteX3" fmla="*/ 0 w 10058400"/>
              <a:gd name="connsiteY3" fmla="*/ 476451 h 476451"/>
              <a:gd name="connsiteX4" fmla="*/ 0 w 10058400"/>
              <a:gd name="connsiteY4" fmla="*/ 0 h 476451"/>
              <a:gd name="connsiteX0" fmla="*/ 0 w 10058400"/>
              <a:gd name="connsiteY0" fmla="*/ 9727 h 486178"/>
              <a:gd name="connsiteX1" fmla="*/ 8489422 w 10058400"/>
              <a:gd name="connsiteY1" fmla="*/ 0 h 486178"/>
              <a:gd name="connsiteX2" fmla="*/ 10058400 w 10058400"/>
              <a:gd name="connsiteY2" fmla="*/ 486178 h 486178"/>
              <a:gd name="connsiteX3" fmla="*/ 0 w 10058400"/>
              <a:gd name="connsiteY3" fmla="*/ 486178 h 486178"/>
              <a:gd name="connsiteX4" fmla="*/ 0 w 10058400"/>
              <a:gd name="connsiteY4" fmla="*/ 9727 h 486178"/>
              <a:gd name="connsiteX0" fmla="*/ 0 w 10058400"/>
              <a:gd name="connsiteY0" fmla="*/ 19454 h 495905"/>
              <a:gd name="connsiteX1" fmla="*/ 8365159 w 10058400"/>
              <a:gd name="connsiteY1" fmla="*/ 0 h 495905"/>
              <a:gd name="connsiteX2" fmla="*/ 10058400 w 10058400"/>
              <a:gd name="connsiteY2" fmla="*/ 495905 h 495905"/>
              <a:gd name="connsiteX3" fmla="*/ 0 w 10058400"/>
              <a:gd name="connsiteY3" fmla="*/ 495905 h 495905"/>
              <a:gd name="connsiteX4" fmla="*/ 0 w 10058400"/>
              <a:gd name="connsiteY4" fmla="*/ 19454 h 495905"/>
              <a:gd name="connsiteX0" fmla="*/ 0 w 10058400"/>
              <a:gd name="connsiteY0" fmla="*/ 0 h 476451"/>
              <a:gd name="connsiteX1" fmla="*/ 8365159 w 10058400"/>
              <a:gd name="connsiteY1" fmla="*/ 9729 h 476451"/>
              <a:gd name="connsiteX2" fmla="*/ 10058400 w 10058400"/>
              <a:gd name="connsiteY2" fmla="*/ 476451 h 476451"/>
              <a:gd name="connsiteX3" fmla="*/ 0 w 10058400"/>
              <a:gd name="connsiteY3" fmla="*/ 476451 h 476451"/>
              <a:gd name="connsiteX4" fmla="*/ 0 w 10058400"/>
              <a:gd name="connsiteY4" fmla="*/ 0 h 476451"/>
              <a:gd name="connsiteX0" fmla="*/ 0 w 10058400"/>
              <a:gd name="connsiteY0" fmla="*/ 0 h 476451"/>
              <a:gd name="connsiteX1" fmla="*/ 8406582 w 10058400"/>
              <a:gd name="connsiteY1" fmla="*/ 1 h 476451"/>
              <a:gd name="connsiteX2" fmla="*/ 10058400 w 10058400"/>
              <a:gd name="connsiteY2" fmla="*/ 476451 h 476451"/>
              <a:gd name="connsiteX3" fmla="*/ 0 w 10058400"/>
              <a:gd name="connsiteY3" fmla="*/ 476451 h 476451"/>
              <a:gd name="connsiteX4" fmla="*/ 0 w 10058400"/>
              <a:gd name="connsiteY4" fmla="*/ 0 h 476451"/>
              <a:gd name="connsiteX0" fmla="*/ 0 w 10058400"/>
              <a:gd name="connsiteY0" fmla="*/ 9727 h 486178"/>
              <a:gd name="connsiteX1" fmla="*/ 8282319 w 10058400"/>
              <a:gd name="connsiteY1" fmla="*/ 0 h 486178"/>
              <a:gd name="connsiteX2" fmla="*/ 10058400 w 10058400"/>
              <a:gd name="connsiteY2" fmla="*/ 486178 h 486178"/>
              <a:gd name="connsiteX3" fmla="*/ 0 w 10058400"/>
              <a:gd name="connsiteY3" fmla="*/ 486178 h 486178"/>
              <a:gd name="connsiteX4" fmla="*/ 0 w 10058400"/>
              <a:gd name="connsiteY4" fmla="*/ 9727 h 4861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0" h="486178">
                <a:moveTo>
                  <a:pt x="0" y="9727"/>
                </a:moveTo>
                <a:lnTo>
                  <a:pt x="8282319" y="0"/>
                </a:lnTo>
                <a:lnTo>
                  <a:pt x="10058400" y="486178"/>
                </a:lnTo>
                <a:lnTo>
                  <a:pt x="0" y="486178"/>
                </a:lnTo>
                <a:lnTo>
                  <a:pt x="0" y="9727"/>
                </a:lnTo>
                <a:close/>
              </a:path>
            </a:pathLst>
          </a:custGeom>
          <a:solidFill>
            <a:srgbClr val="10A4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5" name="Rectangle 4">
            <a:extLst>
              <a:ext uri="{FF2B5EF4-FFF2-40B4-BE49-F238E27FC236}">
                <a16:creationId xmlns:a16="http://schemas.microsoft.com/office/drawing/2014/main" id="{7EC1E2E5-5A33-3440-A2C3-E5F853E8E982}"/>
              </a:ext>
            </a:extLst>
          </p:cNvPr>
          <p:cNvSpPr/>
          <p:nvPr userDrawn="1"/>
        </p:nvSpPr>
        <p:spPr>
          <a:xfrm>
            <a:off x="1373187" y="1351240"/>
            <a:ext cx="2286000" cy="172760"/>
          </a:xfrm>
          <a:prstGeom prst="rect">
            <a:avLst/>
          </a:prstGeom>
          <a:solidFill>
            <a:srgbClr val="ED49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pic>
        <p:nvPicPr>
          <p:cNvPr id="6" name="Picture 5">
            <a:extLst>
              <a:ext uri="{FF2B5EF4-FFF2-40B4-BE49-F238E27FC236}">
                <a16:creationId xmlns:a16="http://schemas.microsoft.com/office/drawing/2014/main" id="{E8D13834-BC01-8343-A773-C845C1870DB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1039986" y="12927364"/>
            <a:ext cx="2869787" cy="601671"/>
          </a:xfrm>
          <a:prstGeom prst="rect">
            <a:avLst/>
          </a:prstGeom>
        </p:spPr>
      </p:pic>
    </p:spTree>
    <p:extLst>
      <p:ext uri="{BB962C8B-B14F-4D97-AF65-F5344CB8AC3E}">
        <p14:creationId xmlns:p14="http://schemas.microsoft.com/office/powerpoint/2010/main" val="2786367757"/>
      </p:ext>
    </p:extLst>
  </p:cSld>
  <p:clrMap bg1="lt1" tx1="dk1" bg2="lt2" tx2="dk2" accent1="accent1" accent2="accent2" accent3="accent3" accent4="accent4" accent5="accent5" accent6="accent6" hlink="hlink" folHlink="folHlink"/>
  <p:sldLayoutIdLst>
    <p:sldLayoutId id="2147483691" r:id="rId1"/>
  </p:sldLayoutIdLst>
  <p:txStyles>
    <p:titleStyle>
      <a:lvl1pPr algn="l" defTabSz="1828800" rtl="0" eaLnBrk="1" latinLnBrk="0" hangingPunct="1">
        <a:lnSpc>
          <a:spcPct val="85000"/>
        </a:lnSpc>
        <a:spcBef>
          <a:spcPct val="0"/>
        </a:spcBef>
        <a:buNone/>
        <a:defRPr sz="9600" kern="1200" spc="-100" baseline="0">
          <a:solidFill>
            <a:schemeClr val="tx1">
              <a:lumMod val="75000"/>
              <a:lumOff val="25000"/>
            </a:schemeClr>
          </a:solidFill>
          <a:latin typeface="+mj-lt"/>
          <a:ea typeface="+mj-ea"/>
          <a:cs typeface="+mj-cs"/>
        </a:defRPr>
      </a:lvl1pPr>
    </p:titleStyle>
    <p:bodyStyle>
      <a:lvl1pPr marL="182880" indent="-182880" algn="l" defTabSz="1828800" rtl="0" eaLnBrk="1" latinLnBrk="0" hangingPunct="1">
        <a:lnSpc>
          <a:spcPct val="90000"/>
        </a:lnSpc>
        <a:spcBef>
          <a:spcPts val="2400"/>
        </a:spcBef>
        <a:spcAft>
          <a:spcPts val="400"/>
        </a:spcAft>
        <a:buClr>
          <a:schemeClr val="accent1"/>
        </a:buClr>
        <a:buSzPct val="100000"/>
        <a:buFont typeface="Calibri" panose="020F0502020204030204" pitchFamily="34" charset="0"/>
        <a:buChar char=" "/>
        <a:defRPr sz="4000" kern="1200">
          <a:solidFill>
            <a:schemeClr val="tx1">
              <a:lumMod val="75000"/>
              <a:lumOff val="25000"/>
            </a:schemeClr>
          </a:solidFill>
          <a:latin typeface="+mn-lt"/>
          <a:ea typeface="+mn-ea"/>
          <a:cs typeface="+mn-cs"/>
        </a:defRPr>
      </a:lvl1pPr>
      <a:lvl2pPr marL="768096" indent="-365760" algn="l" defTabSz="1828800" rtl="0" eaLnBrk="1" latinLnBrk="0" hangingPunct="1">
        <a:lnSpc>
          <a:spcPct val="90000"/>
        </a:lnSpc>
        <a:spcBef>
          <a:spcPts val="400"/>
        </a:spcBef>
        <a:spcAft>
          <a:spcPts val="800"/>
        </a:spcAft>
        <a:buClr>
          <a:schemeClr val="accent1"/>
        </a:buClr>
        <a:buFont typeface="Calibri" pitchFamily="34" charset="0"/>
        <a:buChar char="◦"/>
        <a:defRPr sz="3600" kern="1200">
          <a:solidFill>
            <a:schemeClr val="tx1">
              <a:lumMod val="75000"/>
              <a:lumOff val="25000"/>
            </a:schemeClr>
          </a:solidFill>
          <a:latin typeface="+mn-lt"/>
          <a:ea typeface="+mn-ea"/>
          <a:cs typeface="+mn-cs"/>
        </a:defRPr>
      </a:lvl2pPr>
      <a:lvl3pPr marL="1133856" indent="-365760" algn="l" defTabSz="1828800" rtl="0" eaLnBrk="1" latinLnBrk="0" hangingPunct="1">
        <a:lnSpc>
          <a:spcPct val="90000"/>
        </a:lnSpc>
        <a:spcBef>
          <a:spcPts val="400"/>
        </a:spcBef>
        <a:spcAft>
          <a:spcPts val="800"/>
        </a:spcAft>
        <a:buClr>
          <a:schemeClr val="accent1"/>
        </a:buClr>
        <a:buFont typeface="Calibri" pitchFamily="34" charset="0"/>
        <a:buChar char="◦"/>
        <a:defRPr sz="2800" kern="1200">
          <a:solidFill>
            <a:schemeClr val="tx1">
              <a:lumMod val="75000"/>
              <a:lumOff val="25000"/>
            </a:schemeClr>
          </a:solidFill>
          <a:latin typeface="+mn-lt"/>
          <a:ea typeface="+mn-ea"/>
          <a:cs typeface="+mn-cs"/>
        </a:defRPr>
      </a:lvl3pPr>
      <a:lvl4pPr marL="1499616" indent="-365760" algn="l" defTabSz="1828800" rtl="0" eaLnBrk="1" latinLnBrk="0" hangingPunct="1">
        <a:lnSpc>
          <a:spcPct val="90000"/>
        </a:lnSpc>
        <a:spcBef>
          <a:spcPts val="400"/>
        </a:spcBef>
        <a:spcAft>
          <a:spcPts val="800"/>
        </a:spcAft>
        <a:buClr>
          <a:schemeClr val="accent1"/>
        </a:buClr>
        <a:buFont typeface="Calibri" pitchFamily="34" charset="0"/>
        <a:buChar char="◦"/>
        <a:defRPr sz="2800" kern="1200">
          <a:solidFill>
            <a:schemeClr val="tx1">
              <a:lumMod val="75000"/>
              <a:lumOff val="25000"/>
            </a:schemeClr>
          </a:solidFill>
          <a:latin typeface="+mn-lt"/>
          <a:ea typeface="+mn-ea"/>
          <a:cs typeface="+mn-cs"/>
        </a:defRPr>
      </a:lvl4pPr>
      <a:lvl5pPr marL="1865376" indent="-365760" algn="l" defTabSz="1828800" rtl="0" eaLnBrk="1" latinLnBrk="0" hangingPunct="1">
        <a:lnSpc>
          <a:spcPct val="90000"/>
        </a:lnSpc>
        <a:spcBef>
          <a:spcPts val="400"/>
        </a:spcBef>
        <a:spcAft>
          <a:spcPts val="800"/>
        </a:spcAft>
        <a:buClr>
          <a:schemeClr val="accent1"/>
        </a:buClr>
        <a:buFont typeface="Calibri" pitchFamily="34" charset="0"/>
        <a:buChar char="◦"/>
        <a:defRPr sz="2800" kern="1200">
          <a:solidFill>
            <a:schemeClr val="tx1">
              <a:lumMod val="75000"/>
              <a:lumOff val="25000"/>
            </a:schemeClr>
          </a:solidFill>
          <a:latin typeface="+mn-lt"/>
          <a:ea typeface="+mn-ea"/>
          <a:cs typeface="+mn-cs"/>
        </a:defRPr>
      </a:lvl5pPr>
      <a:lvl6pPr marL="2200000" indent="-457200" algn="l" defTabSz="1828800" rtl="0" eaLnBrk="1" latinLnBrk="0" hangingPunct="1">
        <a:lnSpc>
          <a:spcPct val="90000"/>
        </a:lnSpc>
        <a:spcBef>
          <a:spcPts val="400"/>
        </a:spcBef>
        <a:spcAft>
          <a:spcPts val="800"/>
        </a:spcAft>
        <a:buClr>
          <a:schemeClr val="accent1"/>
        </a:buClr>
        <a:buFont typeface="Calibri" pitchFamily="34" charset="0"/>
        <a:buChar char="◦"/>
        <a:defRPr sz="2800" kern="1200">
          <a:solidFill>
            <a:schemeClr val="tx1">
              <a:lumMod val="75000"/>
              <a:lumOff val="25000"/>
            </a:schemeClr>
          </a:solidFill>
          <a:latin typeface="+mn-lt"/>
          <a:ea typeface="+mn-ea"/>
          <a:cs typeface="+mn-cs"/>
        </a:defRPr>
      </a:lvl6pPr>
      <a:lvl7pPr marL="2600000" indent="-457200" algn="l" defTabSz="1828800" rtl="0" eaLnBrk="1" latinLnBrk="0" hangingPunct="1">
        <a:lnSpc>
          <a:spcPct val="90000"/>
        </a:lnSpc>
        <a:spcBef>
          <a:spcPts val="400"/>
        </a:spcBef>
        <a:spcAft>
          <a:spcPts val="800"/>
        </a:spcAft>
        <a:buClr>
          <a:schemeClr val="accent1"/>
        </a:buClr>
        <a:buFont typeface="Calibri" pitchFamily="34" charset="0"/>
        <a:buChar char="◦"/>
        <a:defRPr sz="2800" kern="1200">
          <a:solidFill>
            <a:schemeClr val="tx1">
              <a:lumMod val="75000"/>
              <a:lumOff val="25000"/>
            </a:schemeClr>
          </a:solidFill>
          <a:latin typeface="+mn-lt"/>
          <a:ea typeface="+mn-ea"/>
          <a:cs typeface="+mn-cs"/>
        </a:defRPr>
      </a:lvl7pPr>
      <a:lvl8pPr marL="3000000" indent="-457200" algn="l" defTabSz="1828800" rtl="0" eaLnBrk="1" latinLnBrk="0" hangingPunct="1">
        <a:lnSpc>
          <a:spcPct val="90000"/>
        </a:lnSpc>
        <a:spcBef>
          <a:spcPts val="400"/>
        </a:spcBef>
        <a:spcAft>
          <a:spcPts val="800"/>
        </a:spcAft>
        <a:buClr>
          <a:schemeClr val="accent1"/>
        </a:buClr>
        <a:buFont typeface="Calibri" pitchFamily="34" charset="0"/>
        <a:buChar char="◦"/>
        <a:defRPr sz="2800" kern="1200">
          <a:solidFill>
            <a:schemeClr val="tx1">
              <a:lumMod val="75000"/>
              <a:lumOff val="25000"/>
            </a:schemeClr>
          </a:solidFill>
          <a:latin typeface="+mn-lt"/>
          <a:ea typeface="+mn-ea"/>
          <a:cs typeface="+mn-cs"/>
        </a:defRPr>
      </a:lvl8pPr>
      <a:lvl9pPr marL="3400000" indent="-457200" algn="l" defTabSz="1828800" rtl="0" eaLnBrk="1" latinLnBrk="0" hangingPunct="1">
        <a:lnSpc>
          <a:spcPct val="90000"/>
        </a:lnSpc>
        <a:spcBef>
          <a:spcPts val="400"/>
        </a:spcBef>
        <a:spcAft>
          <a:spcPts val="800"/>
        </a:spcAft>
        <a:buClr>
          <a:schemeClr val="accent1"/>
        </a:buClr>
        <a:buFont typeface="Calibri" pitchFamily="34" charset="0"/>
        <a:buChar char="◦"/>
        <a:defRPr sz="2800" kern="1200">
          <a:solidFill>
            <a:schemeClr val="tx1">
              <a:lumMod val="75000"/>
              <a:lumOff val="25000"/>
            </a:schemeClr>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www.screencast.com/t/riPAaZ9K0JEl" TargetMode="External"/><Relationship Id="rId2" Type="http://schemas.openxmlformats.org/officeDocument/2006/relationships/hyperlink" Target="https://app2.clarizen.com/Clarizen/User" TargetMode="Externa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www.tslmarketing.com/tsl-internal-resource-clarizen-project-setup-and-budget-allocation" TargetMode="External"/><Relationship Id="rId7" Type="http://schemas.openxmlformats.org/officeDocument/2006/relationships/hyperlink" Target="https://www.tslmarketing.com/tsl-internal-resource-using-clarizen-expense-sheets-for-pos"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tslmarketing204-my.sharepoint.com/:x:/g/personal/jmarchesiani_tslmarketing_com/EYsslOJ34v9OqMyRNuJGDwAB8_iLsy9DPPjXkJsgfbFXsg?e=C1r5w3" TargetMode="External"/><Relationship Id="rId5" Type="http://schemas.openxmlformats.org/officeDocument/2006/relationships/hyperlink" Target="https://www.screencast.com/t/8axtOOyrsEIH" TargetMode="External"/><Relationship Id="rId4" Type="http://schemas.openxmlformats.org/officeDocument/2006/relationships/hyperlink" Target="https://www.screencast.com/t/zYXFSPBvww9"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436F697E-186F-654A-B0D4-CE10C93B21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24387175" cy="13716000"/>
          </a:xfrm>
          <a:prstGeom prst="rect">
            <a:avLst/>
          </a:prstGeom>
        </p:spPr>
      </p:pic>
      <p:sp>
        <p:nvSpPr>
          <p:cNvPr id="4" name="THE WAY WE ARE BUILDING WEBSITES IS BROKEN.">
            <a:extLst>
              <a:ext uri="{FF2B5EF4-FFF2-40B4-BE49-F238E27FC236}">
                <a16:creationId xmlns:a16="http://schemas.microsoft.com/office/drawing/2014/main" id="{9480192F-A8A5-8740-AF4A-79BFD412E775}"/>
              </a:ext>
            </a:extLst>
          </p:cNvPr>
          <p:cNvSpPr txBox="1">
            <a:spLocks/>
          </p:cNvSpPr>
          <p:nvPr/>
        </p:nvSpPr>
        <p:spPr>
          <a:xfrm>
            <a:off x="832788" y="2988536"/>
            <a:ext cx="22721602" cy="4092496"/>
          </a:xfrm>
          <a:prstGeom prst="rect">
            <a:avLst/>
          </a:prstGeom>
        </p:spPr>
        <p:txBody>
          <a:bodyPr lIns="91440" tIns="45720" rIns="91440" bIns="45720" anchor="t">
            <a:noAutofit/>
          </a:bodyPr>
          <a:lstStyle>
            <a:lvl1pPr algn="l" defTabSz="2340863" rtl="0" eaLnBrk="1" latinLnBrk="0" hangingPunct="1">
              <a:lnSpc>
                <a:spcPct val="85000"/>
              </a:lnSpc>
              <a:spcBef>
                <a:spcPct val="0"/>
              </a:spcBef>
              <a:buNone/>
              <a:defRPr sz="13248" b="1" kern="1200" spc="-50" baseline="0">
                <a:solidFill>
                  <a:srgbClr val="FFFFFF"/>
                </a:solidFill>
                <a:latin typeface="Proxima Nova"/>
                <a:ea typeface="Proxima Nova"/>
                <a:cs typeface="Proxima Nova"/>
                <a:sym typeface="Proxima Nova"/>
              </a:defRPr>
            </a:lvl1pPr>
          </a:lstStyle>
          <a:p>
            <a:pPr algn="ctr"/>
            <a:r>
              <a:rPr lang="en-US" sz="9600" cap="all" dirty="0">
                <a:latin typeface="Arial"/>
                <a:cs typeface="Arial"/>
              </a:rPr>
              <a:t> profitability management </a:t>
            </a:r>
            <a:r>
              <a:rPr lang="en-US" sz="9600" cap="all">
                <a:latin typeface="Arial"/>
                <a:cs typeface="Arial"/>
              </a:rPr>
              <a:t>SYSTEM</a:t>
            </a:r>
            <a:endParaRPr lang="en-US"/>
          </a:p>
          <a:p>
            <a:pPr algn="ctr"/>
            <a:endParaRPr lang="en-US" sz="5600" cap="all">
              <a:latin typeface="Arial" panose="020B0604020202020204" pitchFamily="34" charset="0"/>
              <a:cs typeface="Arial" panose="020B0604020202020204" pitchFamily="34" charset="0"/>
            </a:endParaRPr>
          </a:p>
          <a:p>
            <a:pPr algn="ctr"/>
            <a:r>
              <a:rPr lang="en-US" sz="5600" cap="all" dirty="0">
                <a:latin typeface="Arial"/>
                <a:cs typeface="Arial"/>
              </a:rPr>
              <a:t>2020</a:t>
            </a:r>
          </a:p>
        </p:txBody>
      </p:sp>
      <p:sp>
        <p:nvSpPr>
          <p:cNvPr id="9" name="Shape 539">
            <a:extLst>
              <a:ext uri="{FF2B5EF4-FFF2-40B4-BE49-F238E27FC236}">
                <a16:creationId xmlns:a16="http://schemas.microsoft.com/office/drawing/2014/main" id="{3D44640B-706C-F147-AB59-3A428C97062C}"/>
              </a:ext>
            </a:extLst>
          </p:cNvPr>
          <p:cNvSpPr/>
          <p:nvPr/>
        </p:nvSpPr>
        <p:spPr>
          <a:xfrm>
            <a:off x="-12369" y="7575845"/>
            <a:ext cx="24411912" cy="1261880"/>
          </a:xfrm>
          <a:prstGeom prst="rect">
            <a:avLst/>
          </a:prstGeom>
          <a:ln w="25400">
            <a:miter lim="400000"/>
          </a:ln>
          <a:extLst>
            <a:ext uri="{C572A759-6A51-4108-AA02-DFA0A04FC94B}">
              <ma14:wrappingTextBoxFlag xmlns:ma14="http://schemas.microsoft.com/office/mac/drawingml/2011/main" xmlns="" val="1"/>
            </a:ext>
          </a:extLst>
        </p:spPr>
        <p:txBody>
          <a:bodyPr wrap="square" lIns="243838" tIns="243838" rIns="243838" bIns="243838" anchor="t">
            <a:spAutoFit/>
          </a:bodyPr>
          <a:lstStyle/>
          <a:p>
            <a:pPr algn="ctr">
              <a:lnSpc>
                <a:spcPts val="6000"/>
              </a:lnSpc>
              <a:defRPr>
                <a:solidFill>
                  <a:srgbClr val="535353"/>
                </a:solidFill>
                <a:latin typeface="Proxima Nova Light"/>
                <a:ea typeface="Proxima Nova Light"/>
                <a:cs typeface="Proxima Nova Light"/>
                <a:sym typeface="Proxima Nova Light"/>
              </a:defRPr>
            </a:pPr>
            <a:r>
              <a:rPr lang="en-US" sz="5600" b="1" cap="all">
                <a:solidFill>
                  <a:schemeClr val="bg1"/>
                </a:solidFill>
                <a:latin typeface="Arial"/>
                <a:ea typeface="Arial" charset="0"/>
                <a:cs typeface="Arial"/>
              </a:rPr>
              <a:t>///</a:t>
            </a:r>
            <a:r>
              <a:rPr lang="en-US" sz="5600" b="1" cap="all">
                <a:solidFill>
                  <a:srgbClr val="99CB38"/>
                </a:solidFill>
                <a:latin typeface="Arial"/>
                <a:ea typeface="Arial" charset="0"/>
                <a:cs typeface="Arial"/>
              </a:rPr>
              <a:t> </a:t>
            </a:r>
            <a:r>
              <a:rPr lang="en-US" sz="5600" b="1" cap="all">
                <a:solidFill>
                  <a:srgbClr val="ED493F"/>
                </a:solidFill>
                <a:latin typeface="Arial"/>
                <a:ea typeface="Arial" charset="0"/>
                <a:cs typeface="Arial"/>
              </a:rPr>
              <a:t>training </a:t>
            </a:r>
            <a:r>
              <a:rPr lang="en-US" sz="5600" b="1" cap="all">
                <a:solidFill>
                  <a:schemeClr val="bg1"/>
                </a:solidFill>
                <a:latin typeface="Arial"/>
                <a:ea typeface="Arial" charset="0"/>
                <a:cs typeface="Arial"/>
              </a:rPr>
              <a:t>///</a:t>
            </a:r>
            <a:endParaRPr sz="5600" b="1" cap="all">
              <a:solidFill>
                <a:schemeClr val="bg1"/>
              </a:solidFill>
              <a:latin typeface="Arial"/>
              <a:ea typeface="Arial" charset="0"/>
              <a:cs typeface="Arial"/>
            </a:endParaRPr>
          </a:p>
        </p:txBody>
      </p:sp>
      <p:sp>
        <p:nvSpPr>
          <p:cNvPr id="5" name="Rectangle 4">
            <a:extLst>
              <a:ext uri="{FF2B5EF4-FFF2-40B4-BE49-F238E27FC236}">
                <a16:creationId xmlns:a16="http://schemas.microsoft.com/office/drawing/2014/main" id="{FAA1C11C-433F-744A-888A-D6F35495D1FC}"/>
              </a:ext>
            </a:extLst>
          </p:cNvPr>
          <p:cNvSpPr/>
          <p:nvPr/>
        </p:nvSpPr>
        <p:spPr>
          <a:xfrm>
            <a:off x="-12369" y="10434919"/>
            <a:ext cx="24467736" cy="32810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pic>
        <p:nvPicPr>
          <p:cNvPr id="11" name="Picture 10">
            <a:extLst>
              <a:ext uri="{FF2B5EF4-FFF2-40B4-BE49-F238E27FC236}">
                <a16:creationId xmlns:a16="http://schemas.microsoft.com/office/drawing/2014/main" id="{F96DE4DD-D116-0E45-8AAA-63F28F9AB35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03798" y="931425"/>
            <a:ext cx="3979577" cy="834346"/>
          </a:xfrm>
          <a:prstGeom prst="rect">
            <a:avLst/>
          </a:prstGeom>
        </p:spPr>
      </p:pic>
    </p:spTree>
    <p:extLst>
      <p:ext uri="{BB962C8B-B14F-4D97-AF65-F5344CB8AC3E}">
        <p14:creationId xmlns:p14="http://schemas.microsoft.com/office/powerpoint/2010/main" val="25228077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advAuto="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26F1546-4E48-284D-A451-5C201869F901}"/>
              </a:ext>
            </a:extLst>
          </p:cNvPr>
          <p:cNvSpPr/>
          <p:nvPr/>
        </p:nvSpPr>
        <p:spPr>
          <a:xfrm>
            <a:off x="1587" y="12763099"/>
            <a:ext cx="20116800" cy="952902"/>
          </a:xfrm>
          <a:custGeom>
            <a:avLst/>
            <a:gdLst>
              <a:gd name="connsiteX0" fmla="*/ 0 w 10058400"/>
              <a:gd name="connsiteY0" fmla="*/ 0 h 476451"/>
              <a:gd name="connsiteX1" fmla="*/ 10058400 w 10058400"/>
              <a:gd name="connsiteY1" fmla="*/ 0 h 476451"/>
              <a:gd name="connsiteX2" fmla="*/ 10058400 w 10058400"/>
              <a:gd name="connsiteY2" fmla="*/ 476451 h 476451"/>
              <a:gd name="connsiteX3" fmla="*/ 0 w 10058400"/>
              <a:gd name="connsiteY3" fmla="*/ 476451 h 476451"/>
              <a:gd name="connsiteX4" fmla="*/ 0 w 10058400"/>
              <a:gd name="connsiteY4" fmla="*/ 0 h 476451"/>
              <a:gd name="connsiteX0" fmla="*/ 0 w 10058400"/>
              <a:gd name="connsiteY0" fmla="*/ 0 h 476451"/>
              <a:gd name="connsiteX1" fmla="*/ 9659566 w 10058400"/>
              <a:gd name="connsiteY1" fmla="*/ 9728 h 476451"/>
              <a:gd name="connsiteX2" fmla="*/ 10058400 w 10058400"/>
              <a:gd name="connsiteY2" fmla="*/ 476451 h 476451"/>
              <a:gd name="connsiteX3" fmla="*/ 0 w 10058400"/>
              <a:gd name="connsiteY3" fmla="*/ 476451 h 476451"/>
              <a:gd name="connsiteX4" fmla="*/ 0 w 10058400"/>
              <a:gd name="connsiteY4" fmla="*/ 0 h 4764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0" h="476451">
                <a:moveTo>
                  <a:pt x="0" y="0"/>
                </a:moveTo>
                <a:lnTo>
                  <a:pt x="9659566" y="9728"/>
                </a:lnTo>
                <a:lnTo>
                  <a:pt x="10058400" y="476451"/>
                </a:lnTo>
                <a:lnTo>
                  <a:pt x="0" y="476451"/>
                </a:lnTo>
                <a:lnTo>
                  <a:pt x="0" y="0"/>
                </a:lnTo>
                <a:close/>
              </a:path>
            </a:pathLst>
          </a:custGeom>
          <a:solidFill>
            <a:srgbClr val="242A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9" name="Rectangle 1">
            <a:extLst>
              <a:ext uri="{FF2B5EF4-FFF2-40B4-BE49-F238E27FC236}">
                <a16:creationId xmlns:a16="http://schemas.microsoft.com/office/drawing/2014/main" id="{DCABDB59-E3AF-9E4E-83E2-4377510919B2}"/>
              </a:ext>
            </a:extLst>
          </p:cNvPr>
          <p:cNvSpPr/>
          <p:nvPr/>
        </p:nvSpPr>
        <p:spPr>
          <a:xfrm rot="10800000">
            <a:off x="19661187" y="12740402"/>
            <a:ext cx="4724400" cy="972356"/>
          </a:xfrm>
          <a:custGeom>
            <a:avLst/>
            <a:gdLst>
              <a:gd name="connsiteX0" fmla="*/ 0 w 10058400"/>
              <a:gd name="connsiteY0" fmla="*/ 0 h 476451"/>
              <a:gd name="connsiteX1" fmla="*/ 10058400 w 10058400"/>
              <a:gd name="connsiteY1" fmla="*/ 0 h 476451"/>
              <a:gd name="connsiteX2" fmla="*/ 10058400 w 10058400"/>
              <a:gd name="connsiteY2" fmla="*/ 476451 h 476451"/>
              <a:gd name="connsiteX3" fmla="*/ 0 w 10058400"/>
              <a:gd name="connsiteY3" fmla="*/ 476451 h 476451"/>
              <a:gd name="connsiteX4" fmla="*/ 0 w 10058400"/>
              <a:gd name="connsiteY4" fmla="*/ 0 h 476451"/>
              <a:gd name="connsiteX0" fmla="*/ 0 w 10058400"/>
              <a:gd name="connsiteY0" fmla="*/ 0 h 476451"/>
              <a:gd name="connsiteX1" fmla="*/ 9659566 w 10058400"/>
              <a:gd name="connsiteY1" fmla="*/ 9728 h 476451"/>
              <a:gd name="connsiteX2" fmla="*/ 10058400 w 10058400"/>
              <a:gd name="connsiteY2" fmla="*/ 476451 h 476451"/>
              <a:gd name="connsiteX3" fmla="*/ 0 w 10058400"/>
              <a:gd name="connsiteY3" fmla="*/ 476451 h 476451"/>
              <a:gd name="connsiteX4" fmla="*/ 0 w 10058400"/>
              <a:gd name="connsiteY4" fmla="*/ 0 h 476451"/>
              <a:gd name="connsiteX0" fmla="*/ 0 w 10058400"/>
              <a:gd name="connsiteY0" fmla="*/ 9727 h 486178"/>
              <a:gd name="connsiteX1" fmla="*/ 9145947 w 10058400"/>
              <a:gd name="connsiteY1" fmla="*/ 0 h 486178"/>
              <a:gd name="connsiteX2" fmla="*/ 10058400 w 10058400"/>
              <a:gd name="connsiteY2" fmla="*/ 486178 h 486178"/>
              <a:gd name="connsiteX3" fmla="*/ 0 w 10058400"/>
              <a:gd name="connsiteY3" fmla="*/ 486178 h 486178"/>
              <a:gd name="connsiteX4" fmla="*/ 0 w 10058400"/>
              <a:gd name="connsiteY4" fmla="*/ 9727 h 486178"/>
              <a:gd name="connsiteX0" fmla="*/ 0 w 10058400"/>
              <a:gd name="connsiteY0" fmla="*/ 19455 h 495906"/>
              <a:gd name="connsiteX1" fmla="*/ 8824933 w 10058400"/>
              <a:gd name="connsiteY1" fmla="*/ 0 h 495906"/>
              <a:gd name="connsiteX2" fmla="*/ 10058400 w 10058400"/>
              <a:gd name="connsiteY2" fmla="*/ 495906 h 495906"/>
              <a:gd name="connsiteX3" fmla="*/ 0 w 10058400"/>
              <a:gd name="connsiteY3" fmla="*/ 495906 h 495906"/>
              <a:gd name="connsiteX4" fmla="*/ 0 w 10058400"/>
              <a:gd name="connsiteY4" fmla="*/ 19455 h 495906"/>
              <a:gd name="connsiteX0" fmla="*/ 0 w 10058400"/>
              <a:gd name="connsiteY0" fmla="*/ 0 h 476451"/>
              <a:gd name="connsiteX1" fmla="*/ 8696526 w 10058400"/>
              <a:gd name="connsiteY1" fmla="*/ 1 h 476451"/>
              <a:gd name="connsiteX2" fmla="*/ 10058400 w 10058400"/>
              <a:gd name="connsiteY2" fmla="*/ 476451 h 476451"/>
              <a:gd name="connsiteX3" fmla="*/ 0 w 10058400"/>
              <a:gd name="connsiteY3" fmla="*/ 476451 h 476451"/>
              <a:gd name="connsiteX4" fmla="*/ 0 w 10058400"/>
              <a:gd name="connsiteY4" fmla="*/ 0 h 476451"/>
              <a:gd name="connsiteX0" fmla="*/ 0 w 10058400"/>
              <a:gd name="connsiteY0" fmla="*/ 9727 h 486178"/>
              <a:gd name="connsiteX1" fmla="*/ 8489422 w 10058400"/>
              <a:gd name="connsiteY1" fmla="*/ 0 h 486178"/>
              <a:gd name="connsiteX2" fmla="*/ 10058400 w 10058400"/>
              <a:gd name="connsiteY2" fmla="*/ 486178 h 486178"/>
              <a:gd name="connsiteX3" fmla="*/ 0 w 10058400"/>
              <a:gd name="connsiteY3" fmla="*/ 486178 h 486178"/>
              <a:gd name="connsiteX4" fmla="*/ 0 w 10058400"/>
              <a:gd name="connsiteY4" fmla="*/ 9727 h 486178"/>
              <a:gd name="connsiteX0" fmla="*/ 0 w 10058400"/>
              <a:gd name="connsiteY0" fmla="*/ 19454 h 495905"/>
              <a:gd name="connsiteX1" fmla="*/ 8365159 w 10058400"/>
              <a:gd name="connsiteY1" fmla="*/ 0 h 495905"/>
              <a:gd name="connsiteX2" fmla="*/ 10058400 w 10058400"/>
              <a:gd name="connsiteY2" fmla="*/ 495905 h 495905"/>
              <a:gd name="connsiteX3" fmla="*/ 0 w 10058400"/>
              <a:gd name="connsiteY3" fmla="*/ 495905 h 495905"/>
              <a:gd name="connsiteX4" fmla="*/ 0 w 10058400"/>
              <a:gd name="connsiteY4" fmla="*/ 19454 h 495905"/>
              <a:gd name="connsiteX0" fmla="*/ 0 w 10058400"/>
              <a:gd name="connsiteY0" fmla="*/ 0 h 476451"/>
              <a:gd name="connsiteX1" fmla="*/ 8365159 w 10058400"/>
              <a:gd name="connsiteY1" fmla="*/ 9729 h 476451"/>
              <a:gd name="connsiteX2" fmla="*/ 10058400 w 10058400"/>
              <a:gd name="connsiteY2" fmla="*/ 476451 h 476451"/>
              <a:gd name="connsiteX3" fmla="*/ 0 w 10058400"/>
              <a:gd name="connsiteY3" fmla="*/ 476451 h 476451"/>
              <a:gd name="connsiteX4" fmla="*/ 0 w 10058400"/>
              <a:gd name="connsiteY4" fmla="*/ 0 h 476451"/>
              <a:gd name="connsiteX0" fmla="*/ 0 w 10058400"/>
              <a:gd name="connsiteY0" fmla="*/ 0 h 476451"/>
              <a:gd name="connsiteX1" fmla="*/ 8406582 w 10058400"/>
              <a:gd name="connsiteY1" fmla="*/ 1 h 476451"/>
              <a:gd name="connsiteX2" fmla="*/ 10058400 w 10058400"/>
              <a:gd name="connsiteY2" fmla="*/ 476451 h 476451"/>
              <a:gd name="connsiteX3" fmla="*/ 0 w 10058400"/>
              <a:gd name="connsiteY3" fmla="*/ 476451 h 476451"/>
              <a:gd name="connsiteX4" fmla="*/ 0 w 10058400"/>
              <a:gd name="connsiteY4" fmla="*/ 0 h 476451"/>
              <a:gd name="connsiteX0" fmla="*/ 0 w 10058400"/>
              <a:gd name="connsiteY0" fmla="*/ 9727 h 486178"/>
              <a:gd name="connsiteX1" fmla="*/ 8282319 w 10058400"/>
              <a:gd name="connsiteY1" fmla="*/ 0 h 486178"/>
              <a:gd name="connsiteX2" fmla="*/ 10058400 w 10058400"/>
              <a:gd name="connsiteY2" fmla="*/ 486178 h 486178"/>
              <a:gd name="connsiteX3" fmla="*/ 0 w 10058400"/>
              <a:gd name="connsiteY3" fmla="*/ 486178 h 486178"/>
              <a:gd name="connsiteX4" fmla="*/ 0 w 10058400"/>
              <a:gd name="connsiteY4" fmla="*/ 9727 h 4861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0" h="486178">
                <a:moveTo>
                  <a:pt x="0" y="9727"/>
                </a:moveTo>
                <a:lnTo>
                  <a:pt x="8282319" y="0"/>
                </a:lnTo>
                <a:lnTo>
                  <a:pt x="10058400" y="486178"/>
                </a:lnTo>
                <a:lnTo>
                  <a:pt x="0" y="486178"/>
                </a:lnTo>
                <a:lnTo>
                  <a:pt x="0" y="9727"/>
                </a:lnTo>
                <a:close/>
              </a:path>
            </a:pathLst>
          </a:custGeom>
          <a:solidFill>
            <a:srgbClr val="10A4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10" name="TextBox 9">
            <a:extLst>
              <a:ext uri="{FF2B5EF4-FFF2-40B4-BE49-F238E27FC236}">
                <a16:creationId xmlns:a16="http://schemas.microsoft.com/office/drawing/2014/main" id="{0AEB7007-E625-9D46-83B5-4972FD01008C}"/>
              </a:ext>
            </a:extLst>
          </p:cNvPr>
          <p:cNvSpPr txBox="1"/>
          <p:nvPr/>
        </p:nvSpPr>
        <p:spPr>
          <a:xfrm>
            <a:off x="1220786" y="304801"/>
            <a:ext cx="22555201" cy="954107"/>
          </a:xfrm>
          <a:prstGeom prst="rect">
            <a:avLst/>
          </a:prstGeom>
          <a:noFill/>
        </p:spPr>
        <p:txBody>
          <a:bodyPr wrap="square" lIns="91440" tIns="45720" rIns="91440" bIns="45720" rtlCol="0" anchor="t">
            <a:spAutoFit/>
          </a:bodyPr>
          <a:lstStyle/>
          <a:p>
            <a:r>
              <a:rPr lang="en-US" sz="5600" b="1" cap="all" dirty="0">
                <a:solidFill>
                  <a:srgbClr val="ED493F"/>
                </a:solidFill>
                <a:cs typeface="Arial"/>
              </a:rPr>
              <a:t>PERFORMANCE ANALYSIS</a:t>
            </a:r>
          </a:p>
        </p:txBody>
      </p:sp>
      <p:sp>
        <p:nvSpPr>
          <p:cNvPr id="11" name="Rectangle 10">
            <a:extLst>
              <a:ext uri="{FF2B5EF4-FFF2-40B4-BE49-F238E27FC236}">
                <a16:creationId xmlns:a16="http://schemas.microsoft.com/office/drawing/2014/main" id="{E9D72BB9-5ED9-FA48-A6D5-958A33ABC457}"/>
              </a:ext>
            </a:extLst>
          </p:cNvPr>
          <p:cNvSpPr/>
          <p:nvPr/>
        </p:nvSpPr>
        <p:spPr>
          <a:xfrm>
            <a:off x="1373187" y="1351240"/>
            <a:ext cx="2286000" cy="172760"/>
          </a:xfrm>
          <a:prstGeom prst="rect">
            <a:avLst/>
          </a:prstGeom>
          <a:solidFill>
            <a:srgbClr val="ED49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4" name="TextBox 3">
            <a:extLst>
              <a:ext uri="{FF2B5EF4-FFF2-40B4-BE49-F238E27FC236}">
                <a16:creationId xmlns:a16="http://schemas.microsoft.com/office/drawing/2014/main" id="{1C3C851A-3710-5C42-B09D-0AA56448AAB6}"/>
              </a:ext>
            </a:extLst>
          </p:cNvPr>
          <p:cNvSpPr txBox="1"/>
          <p:nvPr/>
        </p:nvSpPr>
        <p:spPr>
          <a:xfrm>
            <a:off x="13336588" y="6096000"/>
            <a:ext cx="10439400" cy="1200329"/>
          </a:xfrm>
          <a:prstGeom prst="rect">
            <a:avLst/>
          </a:prstGeom>
          <a:noFill/>
        </p:spPr>
        <p:txBody>
          <a:bodyPr wrap="square" rtlCol="0">
            <a:spAutoFit/>
          </a:bodyPr>
          <a:lstStyle/>
          <a:p>
            <a:pPr algn="ctr"/>
            <a:r>
              <a:rPr lang="en-US">
                <a:solidFill>
                  <a:schemeClr val="bg1"/>
                </a:solidFill>
              </a:rPr>
              <a:t>IMAGE PLACEHOLDER </a:t>
            </a:r>
          </a:p>
          <a:p>
            <a:pPr algn="ctr"/>
            <a:r>
              <a:rPr lang="en-US">
                <a:solidFill>
                  <a:schemeClr val="bg1"/>
                </a:solidFill>
              </a:rPr>
              <a:t>(DELETE THIS TEXT BOX)</a:t>
            </a:r>
          </a:p>
        </p:txBody>
      </p:sp>
      <p:sp>
        <p:nvSpPr>
          <p:cNvPr id="5" name="TextBox 4">
            <a:extLst>
              <a:ext uri="{FF2B5EF4-FFF2-40B4-BE49-F238E27FC236}">
                <a16:creationId xmlns:a16="http://schemas.microsoft.com/office/drawing/2014/main" id="{DF2ED0BB-353F-124C-9147-544431A4A9E8}"/>
              </a:ext>
            </a:extLst>
          </p:cNvPr>
          <p:cNvSpPr txBox="1"/>
          <p:nvPr/>
        </p:nvSpPr>
        <p:spPr>
          <a:xfrm>
            <a:off x="1222924" y="2874684"/>
            <a:ext cx="18181819" cy="2554545"/>
          </a:xfrm>
          <a:prstGeom prst="rect">
            <a:avLst/>
          </a:prstGeom>
          <a:noFill/>
        </p:spPr>
        <p:txBody>
          <a:bodyPr wrap="square" lIns="91440" tIns="45720" rIns="91440" bIns="45720" rtlCol="0" anchor="t">
            <a:spAutoFit/>
          </a:bodyPr>
          <a:lstStyle/>
          <a:p>
            <a:pPr marL="457200" indent="-457200">
              <a:buFont typeface="Arial"/>
              <a:buChar char="•"/>
            </a:pPr>
            <a:r>
              <a:rPr lang="en-US" sz="3200" dirty="0">
                <a:solidFill>
                  <a:srgbClr val="2E3639"/>
                </a:solidFill>
                <a:latin typeface="Arial"/>
                <a:cs typeface="Arial"/>
              </a:rPr>
              <a:t>Automated</a:t>
            </a:r>
            <a:r>
              <a:rPr lang="en-US" sz="3200" dirty="0">
                <a:solidFill>
                  <a:srgbClr val="2E3639"/>
                </a:solidFill>
                <a:cs typeface="Arial"/>
              </a:rPr>
              <a:t> performance reviews every Tuesday afternoon on lead guarantee campaigns:</a:t>
            </a:r>
            <a:endParaRPr lang="en-US" dirty="0">
              <a:solidFill>
                <a:srgbClr val="191D20"/>
              </a:solidFill>
              <a:cs typeface="Arial"/>
            </a:endParaRPr>
          </a:p>
          <a:p>
            <a:pPr marL="1371600" lvl="1" indent="-457200">
              <a:buFont typeface="Arial"/>
              <a:buChar char="•"/>
            </a:pPr>
            <a:r>
              <a:rPr lang="en-US" sz="3200" b="1" dirty="0">
                <a:solidFill>
                  <a:srgbClr val="2E3639"/>
                </a:solidFill>
                <a:cs typeface="Arial"/>
              </a:rPr>
              <a:t>Low Delivery: </a:t>
            </a:r>
            <a:r>
              <a:rPr lang="en-US" sz="3200" dirty="0">
                <a:solidFill>
                  <a:srgbClr val="2E3639"/>
                </a:solidFill>
                <a:cs typeface="Arial"/>
              </a:rPr>
              <a:t>Campaign has 40+ hours Actual Effort but 0 SQLs</a:t>
            </a:r>
          </a:p>
          <a:p>
            <a:pPr marL="1371600" lvl="1" indent="-457200">
              <a:buFont typeface="Arial"/>
              <a:buChar char="•"/>
            </a:pPr>
            <a:r>
              <a:rPr lang="en-US" sz="3200" b="1" dirty="0">
                <a:solidFill>
                  <a:srgbClr val="2E3639"/>
                </a:solidFill>
                <a:cs typeface="Arial"/>
              </a:rPr>
              <a:t>Low Efficiency:</a:t>
            </a:r>
            <a:r>
              <a:rPr lang="en-US" sz="3200" dirty="0">
                <a:solidFill>
                  <a:srgbClr val="2E3639"/>
                </a:solidFill>
                <a:cs typeface="Arial"/>
              </a:rPr>
              <a:t> Campaign has 80+ hours Actual Effort and "Hours Per SQL" is 50+ hours</a:t>
            </a:r>
          </a:p>
          <a:p>
            <a:pPr marL="1371600" lvl="1" indent="-457200">
              <a:buFont typeface="Arial"/>
              <a:buChar char="•"/>
            </a:pPr>
            <a:r>
              <a:rPr lang="en-US" sz="3200" b="1" dirty="0">
                <a:solidFill>
                  <a:srgbClr val="2E3639"/>
                </a:solidFill>
                <a:cs typeface="Arial"/>
              </a:rPr>
              <a:t>Low Margin: </a:t>
            </a:r>
            <a:r>
              <a:rPr lang="en-US" sz="3200" dirty="0">
                <a:solidFill>
                  <a:srgbClr val="2E3639"/>
                </a:solidFill>
                <a:cs typeface="Arial"/>
              </a:rPr>
              <a:t>Hours Per SQL is greater than the Hours Per SQL Maximum upper control limit</a:t>
            </a:r>
          </a:p>
        </p:txBody>
      </p:sp>
      <p:pic>
        <p:nvPicPr>
          <p:cNvPr id="12" name="Picture 11">
            <a:extLst>
              <a:ext uri="{FF2B5EF4-FFF2-40B4-BE49-F238E27FC236}">
                <a16:creationId xmlns:a16="http://schemas.microsoft.com/office/drawing/2014/main" id="{2194096B-9C14-EF41-B8D0-41B4F88A03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039986" y="12927364"/>
            <a:ext cx="2869787" cy="601671"/>
          </a:xfrm>
          <a:prstGeom prst="rect">
            <a:avLst/>
          </a:prstGeom>
        </p:spPr>
      </p:pic>
      <p:pic>
        <p:nvPicPr>
          <p:cNvPr id="3" name="Picture 5" descr="Graphical user interface, text, application&#10;&#10;Description automatically generated">
            <a:extLst>
              <a:ext uri="{FF2B5EF4-FFF2-40B4-BE49-F238E27FC236}">
                <a16:creationId xmlns:a16="http://schemas.microsoft.com/office/drawing/2014/main" id="{95558AAD-6644-4DAC-9805-146E577737DD}"/>
              </a:ext>
            </a:extLst>
          </p:cNvPr>
          <p:cNvPicPr>
            <a:picLocks noChangeAspect="1"/>
          </p:cNvPicPr>
          <p:nvPr/>
        </p:nvPicPr>
        <p:blipFill>
          <a:blip r:embed="rId4"/>
          <a:stretch>
            <a:fillRect/>
          </a:stretch>
        </p:blipFill>
        <p:spPr>
          <a:xfrm>
            <a:off x="3113569" y="6448787"/>
            <a:ext cx="16547618" cy="4013509"/>
          </a:xfrm>
          <a:prstGeom prst="rect">
            <a:avLst/>
          </a:prstGeom>
        </p:spPr>
      </p:pic>
    </p:spTree>
    <p:extLst>
      <p:ext uri="{BB962C8B-B14F-4D97-AF65-F5344CB8AC3E}">
        <p14:creationId xmlns:p14="http://schemas.microsoft.com/office/powerpoint/2010/main" val="2785404549"/>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26F1546-4E48-284D-A451-5C201869F901}"/>
              </a:ext>
            </a:extLst>
          </p:cNvPr>
          <p:cNvSpPr/>
          <p:nvPr/>
        </p:nvSpPr>
        <p:spPr>
          <a:xfrm>
            <a:off x="1587" y="12763099"/>
            <a:ext cx="20116800" cy="952902"/>
          </a:xfrm>
          <a:custGeom>
            <a:avLst/>
            <a:gdLst>
              <a:gd name="connsiteX0" fmla="*/ 0 w 10058400"/>
              <a:gd name="connsiteY0" fmla="*/ 0 h 476451"/>
              <a:gd name="connsiteX1" fmla="*/ 10058400 w 10058400"/>
              <a:gd name="connsiteY1" fmla="*/ 0 h 476451"/>
              <a:gd name="connsiteX2" fmla="*/ 10058400 w 10058400"/>
              <a:gd name="connsiteY2" fmla="*/ 476451 h 476451"/>
              <a:gd name="connsiteX3" fmla="*/ 0 w 10058400"/>
              <a:gd name="connsiteY3" fmla="*/ 476451 h 476451"/>
              <a:gd name="connsiteX4" fmla="*/ 0 w 10058400"/>
              <a:gd name="connsiteY4" fmla="*/ 0 h 476451"/>
              <a:gd name="connsiteX0" fmla="*/ 0 w 10058400"/>
              <a:gd name="connsiteY0" fmla="*/ 0 h 476451"/>
              <a:gd name="connsiteX1" fmla="*/ 9659566 w 10058400"/>
              <a:gd name="connsiteY1" fmla="*/ 9728 h 476451"/>
              <a:gd name="connsiteX2" fmla="*/ 10058400 w 10058400"/>
              <a:gd name="connsiteY2" fmla="*/ 476451 h 476451"/>
              <a:gd name="connsiteX3" fmla="*/ 0 w 10058400"/>
              <a:gd name="connsiteY3" fmla="*/ 476451 h 476451"/>
              <a:gd name="connsiteX4" fmla="*/ 0 w 10058400"/>
              <a:gd name="connsiteY4" fmla="*/ 0 h 4764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0" h="476451">
                <a:moveTo>
                  <a:pt x="0" y="0"/>
                </a:moveTo>
                <a:lnTo>
                  <a:pt x="9659566" y="9728"/>
                </a:lnTo>
                <a:lnTo>
                  <a:pt x="10058400" y="476451"/>
                </a:lnTo>
                <a:lnTo>
                  <a:pt x="0" y="476451"/>
                </a:lnTo>
                <a:lnTo>
                  <a:pt x="0" y="0"/>
                </a:lnTo>
                <a:close/>
              </a:path>
            </a:pathLst>
          </a:custGeom>
          <a:solidFill>
            <a:srgbClr val="242A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9" name="Rectangle 1">
            <a:extLst>
              <a:ext uri="{FF2B5EF4-FFF2-40B4-BE49-F238E27FC236}">
                <a16:creationId xmlns:a16="http://schemas.microsoft.com/office/drawing/2014/main" id="{DCABDB59-E3AF-9E4E-83E2-4377510919B2}"/>
              </a:ext>
            </a:extLst>
          </p:cNvPr>
          <p:cNvSpPr/>
          <p:nvPr/>
        </p:nvSpPr>
        <p:spPr>
          <a:xfrm rot="10800000">
            <a:off x="19661187" y="12740402"/>
            <a:ext cx="4724400" cy="972356"/>
          </a:xfrm>
          <a:custGeom>
            <a:avLst/>
            <a:gdLst>
              <a:gd name="connsiteX0" fmla="*/ 0 w 10058400"/>
              <a:gd name="connsiteY0" fmla="*/ 0 h 476451"/>
              <a:gd name="connsiteX1" fmla="*/ 10058400 w 10058400"/>
              <a:gd name="connsiteY1" fmla="*/ 0 h 476451"/>
              <a:gd name="connsiteX2" fmla="*/ 10058400 w 10058400"/>
              <a:gd name="connsiteY2" fmla="*/ 476451 h 476451"/>
              <a:gd name="connsiteX3" fmla="*/ 0 w 10058400"/>
              <a:gd name="connsiteY3" fmla="*/ 476451 h 476451"/>
              <a:gd name="connsiteX4" fmla="*/ 0 w 10058400"/>
              <a:gd name="connsiteY4" fmla="*/ 0 h 476451"/>
              <a:gd name="connsiteX0" fmla="*/ 0 w 10058400"/>
              <a:gd name="connsiteY0" fmla="*/ 0 h 476451"/>
              <a:gd name="connsiteX1" fmla="*/ 9659566 w 10058400"/>
              <a:gd name="connsiteY1" fmla="*/ 9728 h 476451"/>
              <a:gd name="connsiteX2" fmla="*/ 10058400 w 10058400"/>
              <a:gd name="connsiteY2" fmla="*/ 476451 h 476451"/>
              <a:gd name="connsiteX3" fmla="*/ 0 w 10058400"/>
              <a:gd name="connsiteY3" fmla="*/ 476451 h 476451"/>
              <a:gd name="connsiteX4" fmla="*/ 0 w 10058400"/>
              <a:gd name="connsiteY4" fmla="*/ 0 h 476451"/>
              <a:gd name="connsiteX0" fmla="*/ 0 w 10058400"/>
              <a:gd name="connsiteY0" fmla="*/ 9727 h 486178"/>
              <a:gd name="connsiteX1" fmla="*/ 9145947 w 10058400"/>
              <a:gd name="connsiteY1" fmla="*/ 0 h 486178"/>
              <a:gd name="connsiteX2" fmla="*/ 10058400 w 10058400"/>
              <a:gd name="connsiteY2" fmla="*/ 486178 h 486178"/>
              <a:gd name="connsiteX3" fmla="*/ 0 w 10058400"/>
              <a:gd name="connsiteY3" fmla="*/ 486178 h 486178"/>
              <a:gd name="connsiteX4" fmla="*/ 0 w 10058400"/>
              <a:gd name="connsiteY4" fmla="*/ 9727 h 486178"/>
              <a:gd name="connsiteX0" fmla="*/ 0 w 10058400"/>
              <a:gd name="connsiteY0" fmla="*/ 19455 h 495906"/>
              <a:gd name="connsiteX1" fmla="*/ 8824933 w 10058400"/>
              <a:gd name="connsiteY1" fmla="*/ 0 h 495906"/>
              <a:gd name="connsiteX2" fmla="*/ 10058400 w 10058400"/>
              <a:gd name="connsiteY2" fmla="*/ 495906 h 495906"/>
              <a:gd name="connsiteX3" fmla="*/ 0 w 10058400"/>
              <a:gd name="connsiteY3" fmla="*/ 495906 h 495906"/>
              <a:gd name="connsiteX4" fmla="*/ 0 w 10058400"/>
              <a:gd name="connsiteY4" fmla="*/ 19455 h 495906"/>
              <a:gd name="connsiteX0" fmla="*/ 0 w 10058400"/>
              <a:gd name="connsiteY0" fmla="*/ 0 h 476451"/>
              <a:gd name="connsiteX1" fmla="*/ 8696526 w 10058400"/>
              <a:gd name="connsiteY1" fmla="*/ 1 h 476451"/>
              <a:gd name="connsiteX2" fmla="*/ 10058400 w 10058400"/>
              <a:gd name="connsiteY2" fmla="*/ 476451 h 476451"/>
              <a:gd name="connsiteX3" fmla="*/ 0 w 10058400"/>
              <a:gd name="connsiteY3" fmla="*/ 476451 h 476451"/>
              <a:gd name="connsiteX4" fmla="*/ 0 w 10058400"/>
              <a:gd name="connsiteY4" fmla="*/ 0 h 476451"/>
              <a:gd name="connsiteX0" fmla="*/ 0 w 10058400"/>
              <a:gd name="connsiteY0" fmla="*/ 9727 h 486178"/>
              <a:gd name="connsiteX1" fmla="*/ 8489422 w 10058400"/>
              <a:gd name="connsiteY1" fmla="*/ 0 h 486178"/>
              <a:gd name="connsiteX2" fmla="*/ 10058400 w 10058400"/>
              <a:gd name="connsiteY2" fmla="*/ 486178 h 486178"/>
              <a:gd name="connsiteX3" fmla="*/ 0 w 10058400"/>
              <a:gd name="connsiteY3" fmla="*/ 486178 h 486178"/>
              <a:gd name="connsiteX4" fmla="*/ 0 w 10058400"/>
              <a:gd name="connsiteY4" fmla="*/ 9727 h 486178"/>
              <a:gd name="connsiteX0" fmla="*/ 0 w 10058400"/>
              <a:gd name="connsiteY0" fmla="*/ 19454 h 495905"/>
              <a:gd name="connsiteX1" fmla="*/ 8365159 w 10058400"/>
              <a:gd name="connsiteY1" fmla="*/ 0 h 495905"/>
              <a:gd name="connsiteX2" fmla="*/ 10058400 w 10058400"/>
              <a:gd name="connsiteY2" fmla="*/ 495905 h 495905"/>
              <a:gd name="connsiteX3" fmla="*/ 0 w 10058400"/>
              <a:gd name="connsiteY3" fmla="*/ 495905 h 495905"/>
              <a:gd name="connsiteX4" fmla="*/ 0 w 10058400"/>
              <a:gd name="connsiteY4" fmla="*/ 19454 h 495905"/>
              <a:gd name="connsiteX0" fmla="*/ 0 w 10058400"/>
              <a:gd name="connsiteY0" fmla="*/ 0 h 476451"/>
              <a:gd name="connsiteX1" fmla="*/ 8365159 w 10058400"/>
              <a:gd name="connsiteY1" fmla="*/ 9729 h 476451"/>
              <a:gd name="connsiteX2" fmla="*/ 10058400 w 10058400"/>
              <a:gd name="connsiteY2" fmla="*/ 476451 h 476451"/>
              <a:gd name="connsiteX3" fmla="*/ 0 w 10058400"/>
              <a:gd name="connsiteY3" fmla="*/ 476451 h 476451"/>
              <a:gd name="connsiteX4" fmla="*/ 0 w 10058400"/>
              <a:gd name="connsiteY4" fmla="*/ 0 h 476451"/>
              <a:gd name="connsiteX0" fmla="*/ 0 w 10058400"/>
              <a:gd name="connsiteY0" fmla="*/ 0 h 476451"/>
              <a:gd name="connsiteX1" fmla="*/ 8406582 w 10058400"/>
              <a:gd name="connsiteY1" fmla="*/ 1 h 476451"/>
              <a:gd name="connsiteX2" fmla="*/ 10058400 w 10058400"/>
              <a:gd name="connsiteY2" fmla="*/ 476451 h 476451"/>
              <a:gd name="connsiteX3" fmla="*/ 0 w 10058400"/>
              <a:gd name="connsiteY3" fmla="*/ 476451 h 476451"/>
              <a:gd name="connsiteX4" fmla="*/ 0 w 10058400"/>
              <a:gd name="connsiteY4" fmla="*/ 0 h 476451"/>
              <a:gd name="connsiteX0" fmla="*/ 0 w 10058400"/>
              <a:gd name="connsiteY0" fmla="*/ 9727 h 486178"/>
              <a:gd name="connsiteX1" fmla="*/ 8282319 w 10058400"/>
              <a:gd name="connsiteY1" fmla="*/ 0 h 486178"/>
              <a:gd name="connsiteX2" fmla="*/ 10058400 w 10058400"/>
              <a:gd name="connsiteY2" fmla="*/ 486178 h 486178"/>
              <a:gd name="connsiteX3" fmla="*/ 0 w 10058400"/>
              <a:gd name="connsiteY3" fmla="*/ 486178 h 486178"/>
              <a:gd name="connsiteX4" fmla="*/ 0 w 10058400"/>
              <a:gd name="connsiteY4" fmla="*/ 9727 h 4861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0" h="486178">
                <a:moveTo>
                  <a:pt x="0" y="9727"/>
                </a:moveTo>
                <a:lnTo>
                  <a:pt x="8282319" y="0"/>
                </a:lnTo>
                <a:lnTo>
                  <a:pt x="10058400" y="486178"/>
                </a:lnTo>
                <a:lnTo>
                  <a:pt x="0" y="486178"/>
                </a:lnTo>
                <a:lnTo>
                  <a:pt x="0" y="9727"/>
                </a:lnTo>
                <a:close/>
              </a:path>
            </a:pathLst>
          </a:custGeom>
          <a:solidFill>
            <a:srgbClr val="10A4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10" name="TextBox 9">
            <a:extLst>
              <a:ext uri="{FF2B5EF4-FFF2-40B4-BE49-F238E27FC236}">
                <a16:creationId xmlns:a16="http://schemas.microsoft.com/office/drawing/2014/main" id="{0AEB7007-E625-9D46-83B5-4972FD01008C}"/>
              </a:ext>
            </a:extLst>
          </p:cNvPr>
          <p:cNvSpPr txBox="1"/>
          <p:nvPr/>
        </p:nvSpPr>
        <p:spPr>
          <a:xfrm>
            <a:off x="1220786" y="304801"/>
            <a:ext cx="22555201" cy="954107"/>
          </a:xfrm>
          <a:prstGeom prst="rect">
            <a:avLst/>
          </a:prstGeom>
          <a:noFill/>
        </p:spPr>
        <p:txBody>
          <a:bodyPr wrap="square" lIns="91440" tIns="45720" rIns="91440" bIns="45720" rtlCol="0" anchor="t">
            <a:spAutoFit/>
          </a:bodyPr>
          <a:lstStyle/>
          <a:p>
            <a:r>
              <a:rPr lang="en-US" sz="5600" b="1" cap="all">
                <a:solidFill>
                  <a:srgbClr val="ED493F"/>
                </a:solidFill>
                <a:latin typeface="Arial"/>
                <a:cs typeface="Arial"/>
              </a:rPr>
              <a:t>profitability MANAGEMENT</a:t>
            </a:r>
            <a:endParaRPr lang="en-US" sz="5600" b="1" cap="all">
              <a:solidFill>
                <a:srgbClr val="ED493F"/>
              </a:solidFill>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E9D72BB9-5ED9-FA48-A6D5-958A33ABC457}"/>
              </a:ext>
            </a:extLst>
          </p:cNvPr>
          <p:cNvSpPr/>
          <p:nvPr/>
        </p:nvSpPr>
        <p:spPr>
          <a:xfrm>
            <a:off x="1373187" y="1351240"/>
            <a:ext cx="2286000" cy="172760"/>
          </a:xfrm>
          <a:prstGeom prst="rect">
            <a:avLst/>
          </a:prstGeom>
          <a:solidFill>
            <a:srgbClr val="ED49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5" name="TextBox 4">
            <a:extLst>
              <a:ext uri="{FF2B5EF4-FFF2-40B4-BE49-F238E27FC236}">
                <a16:creationId xmlns:a16="http://schemas.microsoft.com/office/drawing/2014/main" id="{DF2ED0BB-353F-124C-9147-544431A4A9E8}"/>
              </a:ext>
            </a:extLst>
          </p:cNvPr>
          <p:cNvSpPr txBox="1"/>
          <p:nvPr/>
        </p:nvSpPr>
        <p:spPr>
          <a:xfrm>
            <a:off x="1223970" y="2874684"/>
            <a:ext cx="22662167" cy="7478970"/>
          </a:xfrm>
          <a:prstGeom prst="rect">
            <a:avLst/>
          </a:prstGeom>
          <a:noFill/>
        </p:spPr>
        <p:txBody>
          <a:bodyPr wrap="square" lIns="91440" tIns="45720" rIns="91440" bIns="45720" rtlCol="0" anchor="t">
            <a:spAutoFit/>
          </a:bodyPr>
          <a:lstStyle/>
          <a:p>
            <a:r>
              <a:rPr lang="en-US" sz="3000" b="1" dirty="0">
                <a:solidFill>
                  <a:srgbClr val="2E3639"/>
                </a:solidFill>
                <a:cs typeface="Arial"/>
              </a:rPr>
              <a:t>Now through December 2020:</a:t>
            </a:r>
          </a:p>
          <a:p>
            <a:pPr marL="457200" indent="-457200">
              <a:buFont typeface="Arial"/>
              <a:buChar char="•"/>
            </a:pPr>
            <a:r>
              <a:rPr lang="en-US" sz="3000" b="1" dirty="0">
                <a:solidFill>
                  <a:srgbClr val="2E3639"/>
                </a:solidFill>
                <a:cs typeface="Arial"/>
              </a:rPr>
              <a:t>Plan </a:t>
            </a:r>
            <a:r>
              <a:rPr lang="en-US" sz="3000" dirty="0">
                <a:solidFill>
                  <a:srgbClr val="2E3639"/>
                </a:solidFill>
                <a:cs typeface="Arial"/>
              </a:rPr>
              <a:t>projects with more focus on hours, resources, revenue, costs</a:t>
            </a:r>
            <a:endParaRPr lang="en-US" sz="3000" dirty="0">
              <a:solidFill>
                <a:srgbClr val="191D20"/>
              </a:solidFill>
              <a:cs typeface="Arial"/>
            </a:endParaRPr>
          </a:p>
          <a:p>
            <a:pPr marL="1371600" lvl="1" indent="-457200">
              <a:buFont typeface="Arial"/>
              <a:buChar char="•"/>
            </a:pPr>
            <a:r>
              <a:rPr lang="en-US" sz="3000" dirty="0">
                <a:solidFill>
                  <a:srgbClr val="2E3639"/>
                </a:solidFill>
                <a:cs typeface="Arial"/>
              </a:rPr>
              <a:t>Use new resource bill rates to plan hours within budget to ensure project plans have sufficient margin</a:t>
            </a:r>
          </a:p>
          <a:p>
            <a:pPr marL="1371600" lvl="1" indent="-457200">
              <a:buFont typeface="Arial"/>
              <a:buChar char="•"/>
            </a:pPr>
            <a:r>
              <a:rPr lang="en-US" sz="3000" dirty="0">
                <a:solidFill>
                  <a:srgbClr val="2E3639"/>
                </a:solidFill>
                <a:ea typeface="+mn-lt"/>
                <a:cs typeface="+mn-lt"/>
              </a:rPr>
              <a:t>Follow best practices for entering fixed prices on milestones (system reminders, automation copying those values into revenue/cost fields behind the scenes)</a:t>
            </a:r>
            <a:endParaRPr lang="en-US" sz="3000" dirty="0">
              <a:ea typeface="+mn-lt"/>
              <a:cs typeface="+mn-lt"/>
            </a:endParaRPr>
          </a:p>
          <a:p>
            <a:pPr marL="1371600" lvl="1" indent="-457200">
              <a:buFont typeface="Arial"/>
              <a:buChar char="•"/>
            </a:pPr>
            <a:r>
              <a:rPr lang="en-US" sz="3000" dirty="0">
                <a:solidFill>
                  <a:srgbClr val="2E3639"/>
                </a:solidFill>
                <a:ea typeface="+mn-lt"/>
                <a:cs typeface="+mn-lt"/>
              </a:rPr>
              <a:t>CJ-specific:</a:t>
            </a:r>
          </a:p>
          <a:p>
            <a:pPr marL="2286000" lvl="2" indent="-457200">
              <a:buFont typeface="Arial"/>
              <a:buChar char="•"/>
            </a:pPr>
            <a:r>
              <a:rPr lang="en-US" sz="3000" dirty="0">
                <a:solidFill>
                  <a:srgbClr val="2E3639"/>
                </a:solidFill>
                <a:ea typeface="+mn-lt"/>
                <a:cs typeface="+mn-lt"/>
              </a:rPr>
              <a:t>Open POs for BDTM Commission and send campaign details to Jen to track payout. BDTM bill rates have been decreased to allow us to track this cost separately from hours worked.</a:t>
            </a:r>
          </a:p>
          <a:p>
            <a:pPr marL="2286000" lvl="2" indent="-457200">
              <a:buFont typeface="Arial"/>
              <a:buChar char="•"/>
            </a:pPr>
            <a:r>
              <a:rPr lang="en-US" sz="3000" dirty="0">
                <a:solidFill>
                  <a:srgbClr val="2E3639"/>
                </a:solidFill>
                <a:cs typeface="Arial"/>
              </a:rPr>
              <a:t>Open POs for Data and check that setup hours are logged (system reminders)</a:t>
            </a:r>
            <a:endParaRPr lang="en-US" sz="3000" dirty="0">
              <a:solidFill>
                <a:srgbClr val="191D20"/>
              </a:solidFill>
              <a:ea typeface="+mn-lt"/>
              <a:cs typeface="+mn-lt"/>
            </a:endParaRPr>
          </a:p>
          <a:p>
            <a:pPr marL="2286000" lvl="2" indent="-457200">
              <a:buFont typeface="Arial"/>
              <a:buChar char="•"/>
            </a:pPr>
            <a:r>
              <a:rPr lang="en-US" sz="3000" dirty="0">
                <a:solidFill>
                  <a:srgbClr val="2E3639"/>
                </a:solidFill>
                <a:ea typeface="+mn-lt"/>
                <a:cs typeface="+mn-lt"/>
              </a:rPr>
              <a:t>Enter Weekly SQLs on hourly campaigns as well as lead guarantee (system reminders)</a:t>
            </a:r>
            <a:endParaRPr lang="en-US" sz="3000" dirty="0">
              <a:ea typeface="+mn-lt"/>
              <a:cs typeface="+mn-lt"/>
            </a:endParaRPr>
          </a:p>
          <a:p>
            <a:pPr marL="2286000" lvl="2" indent="-457200">
              <a:buFont typeface="Arial"/>
              <a:buChar char="•"/>
            </a:pPr>
            <a:r>
              <a:rPr lang="en-US" sz="3000" dirty="0">
                <a:solidFill>
                  <a:srgbClr val="2E3639"/>
                </a:solidFill>
                <a:cs typeface="Arial"/>
              </a:rPr>
              <a:t>Monitor for performance tollgate alerts and take action to create improvement plans with SMEs (system reminders)</a:t>
            </a:r>
          </a:p>
          <a:p>
            <a:pPr marL="457200" indent="-457200">
              <a:buFont typeface="Arial"/>
              <a:buChar char="•"/>
            </a:pPr>
            <a:r>
              <a:rPr lang="en-US" sz="3000" b="1" dirty="0">
                <a:solidFill>
                  <a:srgbClr val="2E3639"/>
                </a:solidFill>
                <a:cs typeface="Arial"/>
              </a:rPr>
              <a:t>Manage </a:t>
            </a:r>
            <a:r>
              <a:rPr lang="en-US" sz="3000" dirty="0">
                <a:solidFill>
                  <a:srgbClr val="2E3639"/>
                </a:solidFill>
                <a:cs typeface="Arial"/>
              </a:rPr>
              <a:t>to planned hours</a:t>
            </a:r>
            <a:endParaRPr lang="en-US" sz="3000" b="1" dirty="0">
              <a:solidFill>
                <a:srgbClr val="2E3639"/>
              </a:solidFill>
              <a:cs typeface="Arial"/>
            </a:endParaRPr>
          </a:p>
          <a:p>
            <a:pPr marL="914400" lvl="1"/>
            <a:endParaRPr lang="en-US" sz="3000" b="1" dirty="0">
              <a:solidFill>
                <a:srgbClr val="2E3639"/>
              </a:solidFill>
              <a:cs typeface="Arial"/>
            </a:endParaRPr>
          </a:p>
          <a:p>
            <a:r>
              <a:rPr lang="en-US" sz="3000" b="1" dirty="0">
                <a:solidFill>
                  <a:srgbClr val="2E3639"/>
                </a:solidFill>
                <a:cs typeface="Arial"/>
              </a:rPr>
              <a:t>Next quarter we will:</a:t>
            </a:r>
          </a:p>
          <a:p>
            <a:pPr marL="457200" indent="-457200">
              <a:buFont typeface="Arial"/>
              <a:buChar char="•"/>
            </a:pPr>
            <a:r>
              <a:rPr lang="en-US" sz="3000" dirty="0">
                <a:solidFill>
                  <a:srgbClr val="2E3639"/>
                </a:solidFill>
                <a:cs typeface="Arial"/>
              </a:rPr>
              <a:t>Give profitability targets for campaigns</a:t>
            </a:r>
          </a:p>
          <a:p>
            <a:pPr marL="457200" indent="-457200">
              <a:buFont typeface="Arial"/>
              <a:buChar char="•"/>
            </a:pPr>
            <a:r>
              <a:rPr lang="en-US" sz="3000" dirty="0">
                <a:solidFill>
                  <a:srgbClr val="2E3639"/>
                </a:solidFill>
                <a:cs typeface="Arial"/>
              </a:rPr>
              <a:t>Manage to targets</a:t>
            </a:r>
          </a:p>
        </p:txBody>
      </p:sp>
      <p:pic>
        <p:nvPicPr>
          <p:cNvPr id="12" name="Picture 11">
            <a:extLst>
              <a:ext uri="{FF2B5EF4-FFF2-40B4-BE49-F238E27FC236}">
                <a16:creationId xmlns:a16="http://schemas.microsoft.com/office/drawing/2014/main" id="{2194096B-9C14-EF41-B8D0-41B4F88A03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039986" y="12927364"/>
            <a:ext cx="2869787" cy="601671"/>
          </a:xfrm>
          <a:prstGeom prst="rect">
            <a:avLst/>
          </a:prstGeom>
        </p:spPr>
      </p:pic>
    </p:spTree>
    <p:extLst>
      <p:ext uri="{BB962C8B-B14F-4D97-AF65-F5344CB8AC3E}">
        <p14:creationId xmlns:p14="http://schemas.microsoft.com/office/powerpoint/2010/main" val="809923364"/>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26F1546-4E48-284D-A451-5C201869F901}"/>
              </a:ext>
            </a:extLst>
          </p:cNvPr>
          <p:cNvSpPr/>
          <p:nvPr/>
        </p:nvSpPr>
        <p:spPr>
          <a:xfrm>
            <a:off x="1587" y="12763099"/>
            <a:ext cx="20116800" cy="952902"/>
          </a:xfrm>
          <a:custGeom>
            <a:avLst/>
            <a:gdLst>
              <a:gd name="connsiteX0" fmla="*/ 0 w 10058400"/>
              <a:gd name="connsiteY0" fmla="*/ 0 h 476451"/>
              <a:gd name="connsiteX1" fmla="*/ 10058400 w 10058400"/>
              <a:gd name="connsiteY1" fmla="*/ 0 h 476451"/>
              <a:gd name="connsiteX2" fmla="*/ 10058400 w 10058400"/>
              <a:gd name="connsiteY2" fmla="*/ 476451 h 476451"/>
              <a:gd name="connsiteX3" fmla="*/ 0 w 10058400"/>
              <a:gd name="connsiteY3" fmla="*/ 476451 h 476451"/>
              <a:gd name="connsiteX4" fmla="*/ 0 w 10058400"/>
              <a:gd name="connsiteY4" fmla="*/ 0 h 476451"/>
              <a:gd name="connsiteX0" fmla="*/ 0 w 10058400"/>
              <a:gd name="connsiteY0" fmla="*/ 0 h 476451"/>
              <a:gd name="connsiteX1" fmla="*/ 9659566 w 10058400"/>
              <a:gd name="connsiteY1" fmla="*/ 9728 h 476451"/>
              <a:gd name="connsiteX2" fmla="*/ 10058400 w 10058400"/>
              <a:gd name="connsiteY2" fmla="*/ 476451 h 476451"/>
              <a:gd name="connsiteX3" fmla="*/ 0 w 10058400"/>
              <a:gd name="connsiteY3" fmla="*/ 476451 h 476451"/>
              <a:gd name="connsiteX4" fmla="*/ 0 w 10058400"/>
              <a:gd name="connsiteY4" fmla="*/ 0 h 4764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0" h="476451">
                <a:moveTo>
                  <a:pt x="0" y="0"/>
                </a:moveTo>
                <a:lnTo>
                  <a:pt x="9659566" y="9728"/>
                </a:lnTo>
                <a:lnTo>
                  <a:pt x="10058400" y="476451"/>
                </a:lnTo>
                <a:lnTo>
                  <a:pt x="0" y="476451"/>
                </a:lnTo>
                <a:lnTo>
                  <a:pt x="0" y="0"/>
                </a:lnTo>
                <a:close/>
              </a:path>
            </a:pathLst>
          </a:custGeom>
          <a:solidFill>
            <a:srgbClr val="242A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9" name="Rectangle 1">
            <a:extLst>
              <a:ext uri="{FF2B5EF4-FFF2-40B4-BE49-F238E27FC236}">
                <a16:creationId xmlns:a16="http://schemas.microsoft.com/office/drawing/2014/main" id="{DCABDB59-E3AF-9E4E-83E2-4377510919B2}"/>
              </a:ext>
            </a:extLst>
          </p:cNvPr>
          <p:cNvSpPr/>
          <p:nvPr/>
        </p:nvSpPr>
        <p:spPr>
          <a:xfrm rot="10800000">
            <a:off x="19661187" y="12740402"/>
            <a:ext cx="4724400" cy="972356"/>
          </a:xfrm>
          <a:custGeom>
            <a:avLst/>
            <a:gdLst>
              <a:gd name="connsiteX0" fmla="*/ 0 w 10058400"/>
              <a:gd name="connsiteY0" fmla="*/ 0 h 476451"/>
              <a:gd name="connsiteX1" fmla="*/ 10058400 w 10058400"/>
              <a:gd name="connsiteY1" fmla="*/ 0 h 476451"/>
              <a:gd name="connsiteX2" fmla="*/ 10058400 w 10058400"/>
              <a:gd name="connsiteY2" fmla="*/ 476451 h 476451"/>
              <a:gd name="connsiteX3" fmla="*/ 0 w 10058400"/>
              <a:gd name="connsiteY3" fmla="*/ 476451 h 476451"/>
              <a:gd name="connsiteX4" fmla="*/ 0 w 10058400"/>
              <a:gd name="connsiteY4" fmla="*/ 0 h 476451"/>
              <a:gd name="connsiteX0" fmla="*/ 0 w 10058400"/>
              <a:gd name="connsiteY0" fmla="*/ 0 h 476451"/>
              <a:gd name="connsiteX1" fmla="*/ 9659566 w 10058400"/>
              <a:gd name="connsiteY1" fmla="*/ 9728 h 476451"/>
              <a:gd name="connsiteX2" fmla="*/ 10058400 w 10058400"/>
              <a:gd name="connsiteY2" fmla="*/ 476451 h 476451"/>
              <a:gd name="connsiteX3" fmla="*/ 0 w 10058400"/>
              <a:gd name="connsiteY3" fmla="*/ 476451 h 476451"/>
              <a:gd name="connsiteX4" fmla="*/ 0 w 10058400"/>
              <a:gd name="connsiteY4" fmla="*/ 0 h 476451"/>
              <a:gd name="connsiteX0" fmla="*/ 0 w 10058400"/>
              <a:gd name="connsiteY0" fmla="*/ 9727 h 486178"/>
              <a:gd name="connsiteX1" fmla="*/ 9145947 w 10058400"/>
              <a:gd name="connsiteY1" fmla="*/ 0 h 486178"/>
              <a:gd name="connsiteX2" fmla="*/ 10058400 w 10058400"/>
              <a:gd name="connsiteY2" fmla="*/ 486178 h 486178"/>
              <a:gd name="connsiteX3" fmla="*/ 0 w 10058400"/>
              <a:gd name="connsiteY3" fmla="*/ 486178 h 486178"/>
              <a:gd name="connsiteX4" fmla="*/ 0 w 10058400"/>
              <a:gd name="connsiteY4" fmla="*/ 9727 h 486178"/>
              <a:gd name="connsiteX0" fmla="*/ 0 w 10058400"/>
              <a:gd name="connsiteY0" fmla="*/ 19455 h 495906"/>
              <a:gd name="connsiteX1" fmla="*/ 8824933 w 10058400"/>
              <a:gd name="connsiteY1" fmla="*/ 0 h 495906"/>
              <a:gd name="connsiteX2" fmla="*/ 10058400 w 10058400"/>
              <a:gd name="connsiteY2" fmla="*/ 495906 h 495906"/>
              <a:gd name="connsiteX3" fmla="*/ 0 w 10058400"/>
              <a:gd name="connsiteY3" fmla="*/ 495906 h 495906"/>
              <a:gd name="connsiteX4" fmla="*/ 0 w 10058400"/>
              <a:gd name="connsiteY4" fmla="*/ 19455 h 495906"/>
              <a:gd name="connsiteX0" fmla="*/ 0 w 10058400"/>
              <a:gd name="connsiteY0" fmla="*/ 0 h 476451"/>
              <a:gd name="connsiteX1" fmla="*/ 8696526 w 10058400"/>
              <a:gd name="connsiteY1" fmla="*/ 1 h 476451"/>
              <a:gd name="connsiteX2" fmla="*/ 10058400 w 10058400"/>
              <a:gd name="connsiteY2" fmla="*/ 476451 h 476451"/>
              <a:gd name="connsiteX3" fmla="*/ 0 w 10058400"/>
              <a:gd name="connsiteY3" fmla="*/ 476451 h 476451"/>
              <a:gd name="connsiteX4" fmla="*/ 0 w 10058400"/>
              <a:gd name="connsiteY4" fmla="*/ 0 h 476451"/>
              <a:gd name="connsiteX0" fmla="*/ 0 w 10058400"/>
              <a:gd name="connsiteY0" fmla="*/ 9727 h 486178"/>
              <a:gd name="connsiteX1" fmla="*/ 8489422 w 10058400"/>
              <a:gd name="connsiteY1" fmla="*/ 0 h 486178"/>
              <a:gd name="connsiteX2" fmla="*/ 10058400 w 10058400"/>
              <a:gd name="connsiteY2" fmla="*/ 486178 h 486178"/>
              <a:gd name="connsiteX3" fmla="*/ 0 w 10058400"/>
              <a:gd name="connsiteY3" fmla="*/ 486178 h 486178"/>
              <a:gd name="connsiteX4" fmla="*/ 0 w 10058400"/>
              <a:gd name="connsiteY4" fmla="*/ 9727 h 486178"/>
              <a:gd name="connsiteX0" fmla="*/ 0 w 10058400"/>
              <a:gd name="connsiteY0" fmla="*/ 19454 h 495905"/>
              <a:gd name="connsiteX1" fmla="*/ 8365159 w 10058400"/>
              <a:gd name="connsiteY1" fmla="*/ 0 h 495905"/>
              <a:gd name="connsiteX2" fmla="*/ 10058400 w 10058400"/>
              <a:gd name="connsiteY2" fmla="*/ 495905 h 495905"/>
              <a:gd name="connsiteX3" fmla="*/ 0 w 10058400"/>
              <a:gd name="connsiteY3" fmla="*/ 495905 h 495905"/>
              <a:gd name="connsiteX4" fmla="*/ 0 w 10058400"/>
              <a:gd name="connsiteY4" fmla="*/ 19454 h 495905"/>
              <a:gd name="connsiteX0" fmla="*/ 0 w 10058400"/>
              <a:gd name="connsiteY0" fmla="*/ 0 h 476451"/>
              <a:gd name="connsiteX1" fmla="*/ 8365159 w 10058400"/>
              <a:gd name="connsiteY1" fmla="*/ 9729 h 476451"/>
              <a:gd name="connsiteX2" fmla="*/ 10058400 w 10058400"/>
              <a:gd name="connsiteY2" fmla="*/ 476451 h 476451"/>
              <a:gd name="connsiteX3" fmla="*/ 0 w 10058400"/>
              <a:gd name="connsiteY3" fmla="*/ 476451 h 476451"/>
              <a:gd name="connsiteX4" fmla="*/ 0 w 10058400"/>
              <a:gd name="connsiteY4" fmla="*/ 0 h 476451"/>
              <a:gd name="connsiteX0" fmla="*/ 0 w 10058400"/>
              <a:gd name="connsiteY0" fmla="*/ 0 h 476451"/>
              <a:gd name="connsiteX1" fmla="*/ 8406582 w 10058400"/>
              <a:gd name="connsiteY1" fmla="*/ 1 h 476451"/>
              <a:gd name="connsiteX2" fmla="*/ 10058400 w 10058400"/>
              <a:gd name="connsiteY2" fmla="*/ 476451 h 476451"/>
              <a:gd name="connsiteX3" fmla="*/ 0 w 10058400"/>
              <a:gd name="connsiteY3" fmla="*/ 476451 h 476451"/>
              <a:gd name="connsiteX4" fmla="*/ 0 w 10058400"/>
              <a:gd name="connsiteY4" fmla="*/ 0 h 476451"/>
              <a:gd name="connsiteX0" fmla="*/ 0 w 10058400"/>
              <a:gd name="connsiteY0" fmla="*/ 9727 h 486178"/>
              <a:gd name="connsiteX1" fmla="*/ 8282319 w 10058400"/>
              <a:gd name="connsiteY1" fmla="*/ 0 h 486178"/>
              <a:gd name="connsiteX2" fmla="*/ 10058400 w 10058400"/>
              <a:gd name="connsiteY2" fmla="*/ 486178 h 486178"/>
              <a:gd name="connsiteX3" fmla="*/ 0 w 10058400"/>
              <a:gd name="connsiteY3" fmla="*/ 486178 h 486178"/>
              <a:gd name="connsiteX4" fmla="*/ 0 w 10058400"/>
              <a:gd name="connsiteY4" fmla="*/ 9727 h 4861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0" h="486178">
                <a:moveTo>
                  <a:pt x="0" y="9727"/>
                </a:moveTo>
                <a:lnTo>
                  <a:pt x="8282319" y="0"/>
                </a:lnTo>
                <a:lnTo>
                  <a:pt x="10058400" y="486178"/>
                </a:lnTo>
                <a:lnTo>
                  <a:pt x="0" y="486178"/>
                </a:lnTo>
                <a:lnTo>
                  <a:pt x="0" y="9727"/>
                </a:lnTo>
                <a:close/>
              </a:path>
            </a:pathLst>
          </a:custGeom>
          <a:solidFill>
            <a:srgbClr val="10A4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10" name="TextBox 9">
            <a:extLst>
              <a:ext uri="{FF2B5EF4-FFF2-40B4-BE49-F238E27FC236}">
                <a16:creationId xmlns:a16="http://schemas.microsoft.com/office/drawing/2014/main" id="{0AEB7007-E625-9D46-83B5-4972FD01008C}"/>
              </a:ext>
            </a:extLst>
          </p:cNvPr>
          <p:cNvSpPr txBox="1"/>
          <p:nvPr/>
        </p:nvSpPr>
        <p:spPr>
          <a:xfrm>
            <a:off x="1220786" y="304801"/>
            <a:ext cx="22555201" cy="954107"/>
          </a:xfrm>
          <a:prstGeom prst="rect">
            <a:avLst/>
          </a:prstGeom>
          <a:noFill/>
        </p:spPr>
        <p:txBody>
          <a:bodyPr wrap="square" rtlCol="0">
            <a:spAutoFit/>
          </a:bodyPr>
          <a:lstStyle/>
          <a:p>
            <a:r>
              <a:rPr lang="en-US" sz="5600" b="1" cap="all" dirty="0">
                <a:solidFill>
                  <a:srgbClr val="ED493F"/>
                </a:solidFill>
                <a:latin typeface="Arial" panose="020B0604020202020204" pitchFamily="34" charset="0"/>
                <a:cs typeface="Arial" panose="020B0604020202020204" pitchFamily="34" charset="0"/>
              </a:rPr>
              <a:t>COST MANAGEMENT</a:t>
            </a:r>
          </a:p>
        </p:txBody>
      </p:sp>
      <p:sp>
        <p:nvSpPr>
          <p:cNvPr id="11" name="Rectangle 10">
            <a:extLst>
              <a:ext uri="{FF2B5EF4-FFF2-40B4-BE49-F238E27FC236}">
                <a16:creationId xmlns:a16="http://schemas.microsoft.com/office/drawing/2014/main" id="{E9D72BB9-5ED9-FA48-A6D5-958A33ABC457}"/>
              </a:ext>
            </a:extLst>
          </p:cNvPr>
          <p:cNvSpPr/>
          <p:nvPr/>
        </p:nvSpPr>
        <p:spPr>
          <a:xfrm>
            <a:off x="1373187" y="1351240"/>
            <a:ext cx="2286000" cy="172760"/>
          </a:xfrm>
          <a:prstGeom prst="rect">
            <a:avLst/>
          </a:prstGeom>
          <a:solidFill>
            <a:srgbClr val="ED49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4" name="TextBox 3">
            <a:extLst>
              <a:ext uri="{FF2B5EF4-FFF2-40B4-BE49-F238E27FC236}">
                <a16:creationId xmlns:a16="http://schemas.microsoft.com/office/drawing/2014/main" id="{1C3C851A-3710-5C42-B09D-0AA56448AAB6}"/>
              </a:ext>
            </a:extLst>
          </p:cNvPr>
          <p:cNvSpPr txBox="1"/>
          <p:nvPr/>
        </p:nvSpPr>
        <p:spPr>
          <a:xfrm>
            <a:off x="13336588" y="6096000"/>
            <a:ext cx="10439400" cy="1200329"/>
          </a:xfrm>
          <a:prstGeom prst="rect">
            <a:avLst/>
          </a:prstGeom>
          <a:noFill/>
        </p:spPr>
        <p:txBody>
          <a:bodyPr wrap="square" rtlCol="0">
            <a:spAutoFit/>
          </a:bodyPr>
          <a:lstStyle/>
          <a:p>
            <a:pPr algn="ctr"/>
            <a:r>
              <a:rPr lang="en-US">
                <a:solidFill>
                  <a:schemeClr val="bg1"/>
                </a:solidFill>
              </a:rPr>
              <a:t>IMAGE PLACEHOLDER </a:t>
            </a:r>
          </a:p>
          <a:p>
            <a:pPr algn="ctr"/>
            <a:r>
              <a:rPr lang="en-US">
                <a:solidFill>
                  <a:schemeClr val="bg1"/>
                </a:solidFill>
              </a:rPr>
              <a:t>(DELETE THIS TEXT BOX)</a:t>
            </a:r>
          </a:p>
        </p:txBody>
      </p:sp>
      <p:sp>
        <p:nvSpPr>
          <p:cNvPr id="5" name="TextBox 4">
            <a:extLst>
              <a:ext uri="{FF2B5EF4-FFF2-40B4-BE49-F238E27FC236}">
                <a16:creationId xmlns:a16="http://schemas.microsoft.com/office/drawing/2014/main" id="{DF2ED0BB-353F-124C-9147-544431A4A9E8}"/>
              </a:ext>
            </a:extLst>
          </p:cNvPr>
          <p:cNvSpPr txBox="1"/>
          <p:nvPr/>
        </p:nvSpPr>
        <p:spPr>
          <a:xfrm>
            <a:off x="1251682" y="2874684"/>
            <a:ext cx="7872302" cy="8956298"/>
          </a:xfrm>
          <a:prstGeom prst="rect">
            <a:avLst/>
          </a:prstGeom>
          <a:noFill/>
        </p:spPr>
        <p:txBody>
          <a:bodyPr wrap="square" rtlCol="0" anchor="t">
            <a:spAutoFit/>
          </a:bodyPr>
          <a:lstStyle/>
          <a:p>
            <a:r>
              <a:rPr lang="en-US" sz="3200" dirty="0">
                <a:solidFill>
                  <a:srgbClr val="2E3639"/>
                </a:solidFill>
                <a:latin typeface="Arial"/>
                <a:cs typeface="Arial"/>
              </a:rPr>
              <a:t>Profitability Management is "Cost Management". </a:t>
            </a:r>
          </a:p>
          <a:p>
            <a:endParaRPr lang="en-US" sz="3200" dirty="0">
              <a:solidFill>
                <a:srgbClr val="2E3639"/>
              </a:solidFill>
              <a:latin typeface="Arial"/>
              <a:cs typeface="Arial"/>
            </a:endParaRPr>
          </a:p>
          <a:p>
            <a:r>
              <a:rPr lang="en-US" sz="3200" dirty="0">
                <a:solidFill>
                  <a:srgbClr val="2E3639"/>
                </a:solidFill>
                <a:latin typeface="Arial"/>
                <a:cs typeface="Arial"/>
              </a:rPr>
              <a:t>The key to ensuring we end up with a profitable project is to PLAN a project with certain level of margin -- then MANAGE to that plan.</a:t>
            </a:r>
          </a:p>
          <a:p>
            <a:endParaRPr lang="en-US" sz="3200" dirty="0">
              <a:solidFill>
                <a:srgbClr val="2E3639"/>
              </a:solidFill>
              <a:latin typeface="Arial"/>
              <a:cs typeface="Arial"/>
            </a:endParaRPr>
          </a:p>
          <a:p>
            <a:r>
              <a:rPr lang="en-US" sz="3200" dirty="0">
                <a:solidFill>
                  <a:srgbClr val="2E3639"/>
                </a:solidFill>
                <a:latin typeface="Arial"/>
                <a:cs typeface="Arial"/>
              </a:rPr>
              <a:t>Project Management focuses on cost throughout the lifecycle of the project:</a:t>
            </a:r>
          </a:p>
          <a:p>
            <a:pPr marL="457200" indent="-457200">
              <a:buFont typeface="Arial"/>
              <a:buChar char="•"/>
            </a:pPr>
            <a:r>
              <a:rPr lang="en-US" sz="3200" b="1" dirty="0">
                <a:solidFill>
                  <a:srgbClr val="2E3639"/>
                </a:solidFill>
                <a:latin typeface="Arial"/>
                <a:cs typeface="Arial"/>
              </a:rPr>
              <a:t>Budgeted Cost </a:t>
            </a:r>
            <a:r>
              <a:rPr lang="en-US" sz="3200" dirty="0">
                <a:solidFill>
                  <a:srgbClr val="2E3639"/>
                </a:solidFill>
                <a:latin typeface="Arial"/>
                <a:cs typeface="Arial"/>
              </a:rPr>
              <a:t>compared to </a:t>
            </a:r>
            <a:r>
              <a:rPr lang="en-US" sz="3200" b="1" dirty="0">
                <a:solidFill>
                  <a:srgbClr val="2E3639"/>
                </a:solidFill>
                <a:latin typeface="Arial"/>
                <a:cs typeface="Arial"/>
              </a:rPr>
              <a:t>Expected Revenue</a:t>
            </a:r>
            <a:r>
              <a:rPr lang="en-US" sz="3200" dirty="0">
                <a:solidFill>
                  <a:srgbClr val="2E3639"/>
                </a:solidFill>
                <a:latin typeface="Arial"/>
                <a:cs typeface="Arial"/>
              </a:rPr>
              <a:t> (or Budgeted Amount)</a:t>
            </a:r>
            <a:endParaRPr lang="en-US" sz="3200" dirty="0">
              <a:solidFill>
                <a:srgbClr val="191D20"/>
              </a:solidFill>
              <a:latin typeface="Arial"/>
              <a:cs typeface="Arial"/>
            </a:endParaRPr>
          </a:p>
          <a:p>
            <a:pPr marL="457200" indent="-457200">
              <a:buFont typeface="Arial"/>
              <a:buChar char="•"/>
            </a:pPr>
            <a:r>
              <a:rPr lang="en-US" sz="3200" dirty="0">
                <a:solidFill>
                  <a:srgbClr val="2E3639"/>
                </a:solidFill>
                <a:latin typeface="Arial"/>
                <a:cs typeface="Arial"/>
              </a:rPr>
              <a:t>Cost we invested to make progress, and how much is left to invest to complete </a:t>
            </a:r>
            <a:r>
              <a:rPr lang="en-US" sz="3200" b="1" dirty="0">
                <a:solidFill>
                  <a:srgbClr val="2E3639"/>
                </a:solidFill>
                <a:latin typeface="Arial"/>
                <a:cs typeface="Arial"/>
              </a:rPr>
              <a:t>(planned Work vs. Actual Effort)</a:t>
            </a:r>
            <a:endParaRPr lang="en-US" sz="3200" b="1" dirty="0">
              <a:solidFill>
                <a:srgbClr val="191D20"/>
              </a:solidFill>
              <a:latin typeface="Arial"/>
              <a:cs typeface="Arial"/>
            </a:endParaRPr>
          </a:p>
          <a:p>
            <a:pPr marL="457200" indent="-457200">
              <a:buFont typeface="Arial"/>
              <a:buChar char="•"/>
            </a:pPr>
            <a:r>
              <a:rPr lang="en-US" sz="3200" b="1" dirty="0">
                <a:solidFill>
                  <a:srgbClr val="2E3639"/>
                </a:solidFill>
                <a:latin typeface="Arial"/>
                <a:cs typeface="Arial"/>
              </a:rPr>
              <a:t>Actual Cost</a:t>
            </a:r>
            <a:r>
              <a:rPr lang="en-US" sz="3200" dirty="0">
                <a:solidFill>
                  <a:srgbClr val="2E3639"/>
                </a:solidFill>
                <a:latin typeface="Arial"/>
                <a:cs typeface="Arial"/>
              </a:rPr>
              <a:t> compared to </a:t>
            </a:r>
            <a:r>
              <a:rPr lang="en-US" sz="3200" b="1" dirty="0">
                <a:solidFill>
                  <a:srgbClr val="2E3639"/>
                </a:solidFill>
                <a:latin typeface="Arial"/>
                <a:cs typeface="Arial"/>
              </a:rPr>
              <a:t>Actual Revenue</a:t>
            </a:r>
            <a:r>
              <a:rPr lang="en-US" sz="3200" dirty="0">
                <a:solidFill>
                  <a:srgbClr val="2E3639"/>
                </a:solidFill>
                <a:latin typeface="Arial"/>
                <a:cs typeface="Arial"/>
              </a:rPr>
              <a:t> earned on the project</a:t>
            </a:r>
            <a:endParaRPr lang="en-US" sz="3200" dirty="0">
              <a:solidFill>
                <a:srgbClr val="2E3639"/>
              </a:solidFill>
              <a:latin typeface="Arial" panose="020B0604020202020204" pitchFamily="34" charset="0"/>
              <a:cs typeface="Arial" panose="020B0604020202020204" pitchFamily="34" charset="0"/>
            </a:endParaRPr>
          </a:p>
        </p:txBody>
      </p:sp>
      <p:pic>
        <p:nvPicPr>
          <p:cNvPr id="12" name="Picture 11">
            <a:extLst>
              <a:ext uri="{FF2B5EF4-FFF2-40B4-BE49-F238E27FC236}">
                <a16:creationId xmlns:a16="http://schemas.microsoft.com/office/drawing/2014/main" id="{2194096B-9C14-EF41-B8D0-41B4F88A03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039986" y="12927364"/>
            <a:ext cx="2869787" cy="601671"/>
          </a:xfrm>
          <a:prstGeom prst="rect">
            <a:avLst/>
          </a:prstGeom>
        </p:spPr>
      </p:pic>
      <p:sp>
        <p:nvSpPr>
          <p:cNvPr id="15" name="Shape 230">
            <a:extLst>
              <a:ext uri="{FF2B5EF4-FFF2-40B4-BE49-F238E27FC236}">
                <a16:creationId xmlns:a16="http://schemas.microsoft.com/office/drawing/2014/main" id="{A85BDB36-68C3-407B-9E4B-C519B0D0AEB2}"/>
              </a:ext>
            </a:extLst>
          </p:cNvPr>
          <p:cNvSpPr/>
          <p:nvPr/>
        </p:nvSpPr>
        <p:spPr>
          <a:xfrm>
            <a:off x="9345613" y="4754880"/>
            <a:ext cx="6791356" cy="2803824"/>
          </a:xfrm>
          <a:prstGeom prst="rect">
            <a:avLst/>
          </a:prstGeom>
          <a:solidFill>
            <a:schemeClr val="accent1"/>
          </a:solidFill>
          <a:ln w="25400" cap="flat" cmpd="sng">
            <a:solidFill>
              <a:srgbClr val="B45F06"/>
            </a:solidFill>
            <a:prstDash val="solid"/>
            <a:round/>
            <a:headEnd type="none" w="sm" len="sm"/>
            <a:tailEnd type="none" w="sm" len="sm"/>
          </a:ln>
        </p:spPr>
        <p:txBody>
          <a:bodyPr spcFirstLastPara="1" wrap="square" lIns="182850" tIns="91400" rIns="182850" bIns="91400" anchor="ctr" anchorCtr="0">
            <a:noAutofit/>
          </a:bodyPr>
          <a:lstStyle/>
          <a:p>
            <a:pPr algn="ctr"/>
            <a:r>
              <a:rPr lang="en-US" sz="6400" dirty="0">
                <a:solidFill>
                  <a:schemeClr val="lt1"/>
                </a:solidFill>
                <a:latin typeface="Arial"/>
                <a:ea typeface="Arial"/>
                <a:cs typeface="Arial"/>
                <a:sym typeface="Arial"/>
              </a:rPr>
              <a:t>Budgeted </a:t>
            </a:r>
            <a:endParaRPr sz="6400" dirty="0">
              <a:solidFill>
                <a:schemeClr val="lt1"/>
              </a:solidFill>
              <a:latin typeface="Arial"/>
              <a:ea typeface="Arial"/>
              <a:cs typeface="Arial"/>
              <a:sym typeface="Arial"/>
            </a:endParaRPr>
          </a:p>
          <a:p>
            <a:pPr algn="ctr"/>
            <a:r>
              <a:rPr lang="en-US" sz="6400" dirty="0">
                <a:solidFill>
                  <a:schemeClr val="lt1"/>
                </a:solidFill>
                <a:latin typeface="Arial"/>
                <a:ea typeface="Arial"/>
                <a:cs typeface="Arial"/>
                <a:sym typeface="Arial"/>
              </a:rPr>
              <a:t>Cost</a:t>
            </a:r>
            <a:endParaRPr sz="3000" dirty="0"/>
          </a:p>
        </p:txBody>
      </p:sp>
      <p:sp>
        <p:nvSpPr>
          <p:cNvPr id="16" name="Shape 231">
            <a:extLst>
              <a:ext uri="{FF2B5EF4-FFF2-40B4-BE49-F238E27FC236}">
                <a16:creationId xmlns:a16="http://schemas.microsoft.com/office/drawing/2014/main" id="{6A2F00C0-D88D-422E-B0EC-3FC1FA98779B}"/>
              </a:ext>
            </a:extLst>
          </p:cNvPr>
          <p:cNvSpPr/>
          <p:nvPr/>
        </p:nvSpPr>
        <p:spPr>
          <a:xfrm>
            <a:off x="16763003" y="4754880"/>
            <a:ext cx="6791356" cy="2803824"/>
          </a:xfrm>
          <a:prstGeom prst="rect">
            <a:avLst/>
          </a:prstGeom>
          <a:solidFill>
            <a:schemeClr val="accent1"/>
          </a:solidFill>
          <a:ln w="25400" cap="flat" cmpd="sng">
            <a:solidFill>
              <a:srgbClr val="B45F06"/>
            </a:solidFill>
            <a:prstDash val="solid"/>
            <a:round/>
            <a:headEnd type="none" w="sm" len="sm"/>
            <a:tailEnd type="none" w="sm" len="sm"/>
          </a:ln>
        </p:spPr>
        <p:txBody>
          <a:bodyPr spcFirstLastPara="1" wrap="square" lIns="182850" tIns="91400" rIns="182850" bIns="91400" anchor="ctr" anchorCtr="0">
            <a:noAutofit/>
          </a:bodyPr>
          <a:lstStyle/>
          <a:p>
            <a:pPr algn="ctr"/>
            <a:r>
              <a:rPr lang="en-US" sz="6400" dirty="0">
                <a:solidFill>
                  <a:schemeClr val="lt1"/>
                </a:solidFill>
                <a:latin typeface="Arial"/>
                <a:ea typeface="Arial"/>
                <a:cs typeface="Arial"/>
                <a:sym typeface="Arial"/>
              </a:rPr>
              <a:t>Expected Revenue</a:t>
            </a:r>
            <a:endParaRPr lang="en-US" dirty="0">
              <a:solidFill>
                <a:schemeClr val="lt1"/>
              </a:solidFill>
            </a:endParaRPr>
          </a:p>
        </p:txBody>
      </p:sp>
      <p:sp>
        <p:nvSpPr>
          <p:cNvPr id="17" name="Shape 232">
            <a:extLst>
              <a:ext uri="{FF2B5EF4-FFF2-40B4-BE49-F238E27FC236}">
                <a16:creationId xmlns:a16="http://schemas.microsoft.com/office/drawing/2014/main" id="{1A088A9A-0486-4085-9525-FD9051128C4C}"/>
              </a:ext>
            </a:extLst>
          </p:cNvPr>
          <p:cNvSpPr/>
          <p:nvPr/>
        </p:nvSpPr>
        <p:spPr>
          <a:xfrm>
            <a:off x="9345613" y="8730210"/>
            <a:ext cx="6791356" cy="2803824"/>
          </a:xfrm>
          <a:prstGeom prst="rect">
            <a:avLst/>
          </a:prstGeom>
          <a:solidFill>
            <a:srgbClr val="789C28"/>
          </a:solidFill>
          <a:ln w="25400" cap="flat" cmpd="sng">
            <a:solidFill>
              <a:srgbClr val="38761D"/>
            </a:solidFill>
            <a:prstDash val="solid"/>
            <a:round/>
            <a:headEnd type="none" w="sm" len="sm"/>
            <a:tailEnd type="none" w="sm" len="sm"/>
          </a:ln>
        </p:spPr>
        <p:txBody>
          <a:bodyPr spcFirstLastPara="1" wrap="square" lIns="182850" tIns="91400" rIns="182850" bIns="91400" anchor="ctr" anchorCtr="0">
            <a:noAutofit/>
          </a:bodyPr>
          <a:lstStyle/>
          <a:p>
            <a:pPr algn="ctr"/>
            <a:r>
              <a:rPr lang="en-US" sz="6400" dirty="0">
                <a:solidFill>
                  <a:schemeClr val="lt1"/>
                </a:solidFill>
                <a:latin typeface="Arial"/>
                <a:ea typeface="Arial"/>
                <a:cs typeface="Arial"/>
                <a:sym typeface="Arial"/>
              </a:rPr>
              <a:t>Actual </a:t>
            </a:r>
            <a:endParaRPr sz="6400" dirty="0">
              <a:solidFill>
                <a:schemeClr val="lt1"/>
              </a:solidFill>
              <a:latin typeface="Arial"/>
              <a:ea typeface="Arial"/>
              <a:cs typeface="Arial"/>
              <a:sym typeface="Arial"/>
            </a:endParaRPr>
          </a:p>
          <a:p>
            <a:pPr algn="ctr"/>
            <a:r>
              <a:rPr lang="en-US" sz="6400" dirty="0">
                <a:solidFill>
                  <a:schemeClr val="lt1"/>
                </a:solidFill>
                <a:latin typeface="Arial"/>
                <a:ea typeface="Arial"/>
                <a:cs typeface="Arial"/>
                <a:sym typeface="Arial"/>
              </a:rPr>
              <a:t>Cost</a:t>
            </a:r>
            <a:endParaRPr sz="3000" dirty="0"/>
          </a:p>
        </p:txBody>
      </p:sp>
      <p:sp>
        <p:nvSpPr>
          <p:cNvPr id="18" name="Shape 233">
            <a:extLst>
              <a:ext uri="{FF2B5EF4-FFF2-40B4-BE49-F238E27FC236}">
                <a16:creationId xmlns:a16="http://schemas.microsoft.com/office/drawing/2014/main" id="{6C597E59-A51A-4F80-8DA9-AD7477894898}"/>
              </a:ext>
            </a:extLst>
          </p:cNvPr>
          <p:cNvSpPr/>
          <p:nvPr/>
        </p:nvSpPr>
        <p:spPr>
          <a:xfrm>
            <a:off x="16763003" y="8730210"/>
            <a:ext cx="6791356" cy="2803824"/>
          </a:xfrm>
          <a:prstGeom prst="rect">
            <a:avLst/>
          </a:prstGeom>
          <a:solidFill>
            <a:srgbClr val="789C28"/>
          </a:solidFill>
          <a:ln w="25400" cap="flat" cmpd="sng">
            <a:solidFill>
              <a:srgbClr val="38761D"/>
            </a:solidFill>
            <a:prstDash val="solid"/>
            <a:round/>
            <a:headEnd type="none" w="sm" len="sm"/>
            <a:tailEnd type="none" w="sm" len="sm"/>
          </a:ln>
        </p:spPr>
        <p:txBody>
          <a:bodyPr spcFirstLastPara="1" wrap="square" lIns="182850" tIns="91400" rIns="182850" bIns="91400" anchor="ctr" anchorCtr="0">
            <a:noAutofit/>
          </a:bodyPr>
          <a:lstStyle/>
          <a:p>
            <a:pPr algn="ctr"/>
            <a:r>
              <a:rPr lang="en-US" sz="6400">
                <a:solidFill>
                  <a:schemeClr val="lt1"/>
                </a:solidFill>
                <a:latin typeface="Arial"/>
                <a:ea typeface="Arial"/>
                <a:cs typeface="Arial"/>
                <a:sym typeface="Arial"/>
              </a:rPr>
              <a:t>Actual </a:t>
            </a:r>
            <a:endParaRPr sz="6400">
              <a:solidFill>
                <a:schemeClr val="lt1"/>
              </a:solidFill>
              <a:latin typeface="Arial"/>
              <a:ea typeface="Arial"/>
              <a:cs typeface="Arial"/>
              <a:sym typeface="Arial"/>
            </a:endParaRPr>
          </a:p>
          <a:p>
            <a:pPr algn="ctr"/>
            <a:r>
              <a:rPr lang="en-US" sz="6400">
                <a:solidFill>
                  <a:schemeClr val="lt1"/>
                </a:solidFill>
                <a:latin typeface="Arial"/>
                <a:ea typeface="Arial"/>
                <a:cs typeface="Arial"/>
                <a:sym typeface="Arial"/>
              </a:rPr>
              <a:t>Revenue</a:t>
            </a:r>
            <a:endParaRPr sz="7200"/>
          </a:p>
        </p:txBody>
      </p:sp>
    </p:spTree>
    <p:extLst>
      <p:ext uri="{BB962C8B-B14F-4D97-AF65-F5344CB8AC3E}">
        <p14:creationId xmlns:p14="http://schemas.microsoft.com/office/powerpoint/2010/main" val="2864109640"/>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26F1546-4E48-284D-A451-5C201869F901}"/>
              </a:ext>
            </a:extLst>
          </p:cNvPr>
          <p:cNvSpPr/>
          <p:nvPr/>
        </p:nvSpPr>
        <p:spPr>
          <a:xfrm>
            <a:off x="1587" y="12763099"/>
            <a:ext cx="20116800" cy="952902"/>
          </a:xfrm>
          <a:custGeom>
            <a:avLst/>
            <a:gdLst>
              <a:gd name="connsiteX0" fmla="*/ 0 w 10058400"/>
              <a:gd name="connsiteY0" fmla="*/ 0 h 476451"/>
              <a:gd name="connsiteX1" fmla="*/ 10058400 w 10058400"/>
              <a:gd name="connsiteY1" fmla="*/ 0 h 476451"/>
              <a:gd name="connsiteX2" fmla="*/ 10058400 w 10058400"/>
              <a:gd name="connsiteY2" fmla="*/ 476451 h 476451"/>
              <a:gd name="connsiteX3" fmla="*/ 0 w 10058400"/>
              <a:gd name="connsiteY3" fmla="*/ 476451 h 476451"/>
              <a:gd name="connsiteX4" fmla="*/ 0 w 10058400"/>
              <a:gd name="connsiteY4" fmla="*/ 0 h 476451"/>
              <a:gd name="connsiteX0" fmla="*/ 0 w 10058400"/>
              <a:gd name="connsiteY0" fmla="*/ 0 h 476451"/>
              <a:gd name="connsiteX1" fmla="*/ 9659566 w 10058400"/>
              <a:gd name="connsiteY1" fmla="*/ 9728 h 476451"/>
              <a:gd name="connsiteX2" fmla="*/ 10058400 w 10058400"/>
              <a:gd name="connsiteY2" fmla="*/ 476451 h 476451"/>
              <a:gd name="connsiteX3" fmla="*/ 0 w 10058400"/>
              <a:gd name="connsiteY3" fmla="*/ 476451 h 476451"/>
              <a:gd name="connsiteX4" fmla="*/ 0 w 10058400"/>
              <a:gd name="connsiteY4" fmla="*/ 0 h 4764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0" h="476451">
                <a:moveTo>
                  <a:pt x="0" y="0"/>
                </a:moveTo>
                <a:lnTo>
                  <a:pt x="9659566" y="9728"/>
                </a:lnTo>
                <a:lnTo>
                  <a:pt x="10058400" y="476451"/>
                </a:lnTo>
                <a:lnTo>
                  <a:pt x="0" y="476451"/>
                </a:lnTo>
                <a:lnTo>
                  <a:pt x="0" y="0"/>
                </a:lnTo>
                <a:close/>
              </a:path>
            </a:pathLst>
          </a:custGeom>
          <a:solidFill>
            <a:srgbClr val="242A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9" name="Rectangle 1">
            <a:extLst>
              <a:ext uri="{FF2B5EF4-FFF2-40B4-BE49-F238E27FC236}">
                <a16:creationId xmlns:a16="http://schemas.microsoft.com/office/drawing/2014/main" id="{DCABDB59-E3AF-9E4E-83E2-4377510919B2}"/>
              </a:ext>
            </a:extLst>
          </p:cNvPr>
          <p:cNvSpPr/>
          <p:nvPr/>
        </p:nvSpPr>
        <p:spPr>
          <a:xfrm rot="10800000">
            <a:off x="19661187" y="12740402"/>
            <a:ext cx="4724400" cy="972356"/>
          </a:xfrm>
          <a:custGeom>
            <a:avLst/>
            <a:gdLst>
              <a:gd name="connsiteX0" fmla="*/ 0 w 10058400"/>
              <a:gd name="connsiteY0" fmla="*/ 0 h 476451"/>
              <a:gd name="connsiteX1" fmla="*/ 10058400 w 10058400"/>
              <a:gd name="connsiteY1" fmla="*/ 0 h 476451"/>
              <a:gd name="connsiteX2" fmla="*/ 10058400 w 10058400"/>
              <a:gd name="connsiteY2" fmla="*/ 476451 h 476451"/>
              <a:gd name="connsiteX3" fmla="*/ 0 w 10058400"/>
              <a:gd name="connsiteY3" fmla="*/ 476451 h 476451"/>
              <a:gd name="connsiteX4" fmla="*/ 0 w 10058400"/>
              <a:gd name="connsiteY4" fmla="*/ 0 h 476451"/>
              <a:gd name="connsiteX0" fmla="*/ 0 w 10058400"/>
              <a:gd name="connsiteY0" fmla="*/ 0 h 476451"/>
              <a:gd name="connsiteX1" fmla="*/ 9659566 w 10058400"/>
              <a:gd name="connsiteY1" fmla="*/ 9728 h 476451"/>
              <a:gd name="connsiteX2" fmla="*/ 10058400 w 10058400"/>
              <a:gd name="connsiteY2" fmla="*/ 476451 h 476451"/>
              <a:gd name="connsiteX3" fmla="*/ 0 w 10058400"/>
              <a:gd name="connsiteY3" fmla="*/ 476451 h 476451"/>
              <a:gd name="connsiteX4" fmla="*/ 0 w 10058400"/>
              <a:gd name="connsiteY4" fmla="*/ 0 h 476451"/>
              <a:gd name="connsiteX0" fmla="*/ 0 w 10058400"/>
              <a:gd name="connsiteY0" fmla="*/ 9727 h 486178"/>
              <a:gd name="connsiteX1" fmla="*/ 9145947 w 10058400"/>
              <a:gd name="connsiteY1" fmla="*/ 0 h 486178"/>
              <a:gd name="connsiteX2" fmla="*/ 10058400 w 10058400"/>
              <a:gd name="connsiteY2" fmla="*/ 486178 h 486178"/>
              <a:gd name="connsiteX3" fmla="*/ 0 w 10058400"/>
              <a:gd name="connsiteY3" fmla="*/ 486178 h 486178"/>
              <a:gd name="connsiteX4" fmla="*/ 0 w 10058400"/>
              <a:gd name="connsiteY4" fmla="*/ 9727 h 486178"/>
              <a:gd name="connsiteX0" fmla="*/ 0 w 10058400"/>
              <a:gd name="connsiteY0" fmla="*/ 19455 h 495906"/>
              <a:gd name="connsiteX1" fmla="*/ 8824933 w 10058400"/>
              <a:gd name="connsiteY1" fmla="*/ 0 h 495906"/>
              <a:gd name="connsiteX2" fmla="*/ 10058400 w 10058400"/>
              <a:gd name="connsiteY2" fmla="*/ 495906 h 495906"/>
              <a:gd name="connsiteX3" fmla="*/ 0 w 10058400"/>
              <a:gd name="connsiteY3" fmla="*/ 495906 h 495906"/>
              <a:gd name="connsiteX4" fmla="*/ 0 w 10058400"/>
              <a:gd name="connsiteY4" fmla="*/ 19455 h 495906"/>
              <a:gd name="connsiteX0" fmla="*/ 0 w 10058400"/>
              <a:gd name="connsiteY0" fmla="*/ 0 h 476451"/>
              <a:gd name="connsiteX1" fmla="*/ 8696526 w 10058400"/>
              <a:gd name="connsiteY1" fmla="*/ 1 h 476451"/>
              <a:gd name="connsiteX2" fmla="*/ 10058400 w 10058400"/>
              <a:gd name="connsiteY2" fmla="*/ 476451 h 476451"/>
              <a:gd name="connsiteX3" fmla="*/ 0 w 10058400"/>
              <a:gd name="connsiteY3" fmla="*/ 476451 h 476451"/>
              <a:gd name="connsiteX4" fmla="*/ 0 w 10058400"/>
              <a:gd name="connsiteY4" fmla="*/ 0 h 476451"/>
              <a:gd name="connsiteX0" fmla="*/ 0 w 10058400"/>
              <a:gd name="connsiteY0" fmla="*/ 9727 h 486178"/>
              <a:gd name="connsiteX1" fmla="*/ 8489422 w 10058400"/>
              <a:gd name="connsiteY1" fmla="*/ 0 h 486178"/>
              <a:gd name="connsiteX2" fmla="*/ 10058400 w 10058400"/>
              <a:gd name="connsiteY2" fmla="*/ 486178 h 486178"/>
              <a:gd name="connsiteX3" fmla="*/ 0 w 10058400"/>
              <a:gd name="connsiteY3" fmla="*/ 486178 h 486178"/>
              <a:gd name="connsiteX4" fmla="*/ 0 w 10058400"/>
              <a:gd name="connsiteY4" fmla="*/ 9727 h 486178"/>
              <a:gd name="connsiteX0" fmla="*/ 0 w 10058400"/>
              <a:gd name="connsiteY0" fmla="*/ 19454 h 495905"/>
              <a:gd name="connsiteX1" fmla="*/ 8365159 w 10058400"/>
              <a:gd name="connsiteY1" fmla="*/ 0 h 495905"/>
              <a:gd name="connsiteX2" fmla="*/ 10058400 w 10058400"/>
              <a:gd name="connsiteY2" fmla="*/ 495905 h 495905"/>
              <a:gd name="connsiteX3" fmla="*/ 0 w 10058400"/>
              <a:gd name="connsiteY3" fmla="*/ 495905 h 495905"/>
              <a:gd name="connsiteX4" fmla="*/ 0 w 10058400"/>
              <a:gd name="connsiteY4" fmla="*/ 19454 h 495905"/>
              <a:gd name="connsiteX0" fmla="*/ 0 w 10058400"/>
              <a:gd name="connsiteY0" fmla="*/ 0 h 476451"/>
              <a:gd name="connsiteX1" fmla="*/ 8365159 w 10058400"/>
              <a:gd name="connsiteY1" fmla="*/ 9729 h 476451"/>
              <a:gd name="connsiteX2" fmla="*/ 10058400 w 10058400"/>
              <a:gd name="connsiteY2" fmla="*/ 476451 h 476451"/>
              <a:gd name="connsiteX3" fmla="*/ 0 w 10058400"/>
              <a:gd name="connsiteY3" fmla="*/ 476451 h 476451"/>
              <a:gd name="connsiteX4" fmla="*/ 0 w 10058400"/>
              <a:gd name="connsiteY4" fmla="*/ 0 h 476451"/>
              <a:gd name="connsiteX0" fmla="*/ 0 w 10058400"/>
              <a:gd name="connsiteY0" fmla="*/ 0 h 476451"/>
              <a:gd name="connsiteX1" fmla="*/ 8406582 w 10058400"/>
              <a:gd name="connsiteY1" fmla="*/ 1 h 476451"/>
              <a:gd name="connsiteX2" fmla="*/ 10058400 w 10058400"/>
              <a:gd name="connsiteY2" fmla="*/ 476451 h 476451"/>
              <a:gd name="connsiteX3" fmla="*/ 0 w 10058400"/>
              <a:gd name="connsiteY3" fmla="*/ 476451 h 476451"/>
              <a:gd name="connsiteX4" fmla="*/ 0 w 10058400"/>
              <a:gd name="connsiteY4" fmla="*/ 0 h 476451"/>
              <a:gd name="connsiteX0" fmla="*/ 0 w 10058400"/>
              <a:gd name="connsiteY0" fmla="*/ 9727 h 486178"/>
              <a:gd name="connsiteX1" fmla="*/ 8282319 w 10058400"/>
              <a:gd name="connsiteY1" fmla="*/ 0 h 486178"/>
              <a:gd name="connsiteX2" fmla="*/ 10058400 w 10058400"/>
              <a:gd name="connsiteY2" fmla="*/ 486178 h 486178"/>
              <a:gd name="connsiteX3" fmla="*/ 0 w 10058400"/>
              <a:gd name="connsiteY3" fmla="*/ 486178 h 486178"/>
              <a:gd name="connsiteX4" fmla="*/ 0 w 10058400"/>
              <a:gd name="connsiteY4" fmla="*/ 9727 h 4861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0" h="486178">
                <a:moveTo>
                  <a:pt x="0" y="9727"/>
                </a:moveTo>
                <a:lnTo>
                  <a:pt x="8282319" y="0"/>
                </a:lnTo>
                <a:lnTo>
                  <a:pt x="10058400" y="486178"/>
                </a:lnTo>
                <a:lnTo>
                  <a:pt x="0" y="486178"/>
                </a:lnTo>
                <a:lnTo>
                  <a:pt x="0" y="9727"/>
                </a:lnTo>
                <a:close/>
              </a:path>
            </a:pathLst>
          </a:custGeom>
          <a:solidFill>
            <a:srgbClr val="10A4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10" name="TextBox 9">
            <a:extLst>
              <a:ext uri="{FF2B5EF4-FFF2-40B4-BE49-F238E27FC236}">
                <a16:creationId xmlns:a16="http://schemas.microsoft.com/office/drawing/2014/main" id="{0AEB7007-E625-9D46-83B5-4972FD01008C}"/>
              </a:ext>
            </a:extLst>
          </p:cNvPr>
          <p:cNvSpPr txBox="1"/>
          <p:nvPr/>
        </p:nvSpPr>
        <p:spPr>
          <a:xfrm>
            <a:off x="1220786" y="304801"/>
            <a:ext cx="22555201" cy="954107"/>
          </a:xfrm>
          <a:prstGeom prst="rect">
            <a:avLst/>
          </a:prstGeom>
          <a:noFill/>
        </p:spPr>
        <p:txBody>
          <a:bodyPr wrap="square" rtlCol="0">
            <a:spAutoFit/>
          </a:bodyPr>
          <a:lstStyle/>
          <a:p>
            <a:r>
              <a:rPr lang="en-US" sz="5600" b="1" cap="all" dirty="0">
                <a:solidFill>
                  <a:srgbClr val="ED493F"/>
                </a:solidFill>
                <a:latin typeface="Arial" panose="020B0604020202020204" pitchFamily="34" charset="0"/>
                <a:cs typeface="Arial" panose="020B0604020202020204" pitchFamily="34" charset="0"/>
              </a:rPr>
              <a:t>HOURLY RATES</a:t>
            </a:r>
          </a:p>
        </p:txBody>
      </p:sp>
      <p:sp>
        <p:nvSpPr>
          <p:cNvPr id="11" name="Rectangle 10">
            <a:extLst>
              <a:ext uri="{FF2B5EF4-FFF2-40B4-BE49-F238E27FC236}">
                <a16:creationId xmlns:a16="http://schemas.microsoft.com/office/drawing/2014/main" id="{E9D72BB9-5ED9-FA48-A6D5-958A33ABC457}"/>
              </a:ext>
            </a:extLst>
          </p:cNvPr>
          <p:cNvSpPr/>
          <p:nvPr/>
        </p:nvSpPr>
        <p:spPr>
          <a:xfrm>
            <a:off x="1373187" y="1351240"/>
            <a:ext cx="2286000" cy="172760"/>
          </a:xfrm>
          <a:prstGeom prst="rect">
            <a:avLst/>
          </a:prstGeom>
          <a:solidFill>
            <a:srgbClr val="ED49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5" name="TextBox 4">
            <a:extLst>
              <a:ext uri="{FF2B5EF4-FFF2-40B4-BE49-F238E27FC236}">
                <a16:creationId xmlns:a16="http://schemas.microsoft.com/office/drawing/2014/main" id="{DF2ED0BB-353F-124C-9147-544431A4A9E8}"/>
              </a:ext>
            </a:extLst>
          </p:cNvPr>
          <p:cNvSpPr txBox="1"/>
          <p:nvPr/>
        </p:nvSpPr>
        <p:spPr>
          <a:xfrm>
            <a:off x="1223971" y="2874684"/>
            <a:ext cx="13260775" cy="9448740"/>
          </a:xfrm>
          <a:prstGeom prst="rect">
            <a:avLst/>
          </a:prstGeom>
          <a:noFill/>
        </p:spPr>
        <p:txBody>
          <a:bodyPr wrap="square" lIns="91440" tIns="45720" rIns="91440" bIns="45720" rtlCol="0" anchor="t">
            <a:spAutoFit/>
          </a:bodyPr>
          <a:lstStyle/>
          <a:p>
            <a:r>
              <a:rPr lang="en-US" sz="3200" dirty="0">
                <a:solidFill>
                  <a:srgbClr val="2E3639"/>
                </a:solidFill>
                <a:latin typeface="Arial"/>
                <a:cs typeface="Arial"/>
              </a:rPr>
              <a:t> All user and placeholder resources, and CJ project templates, have new hourly </a:t>
            </a:r>
            <a:r>
              <a:rPr lang="en-US" sz="3200" b="1" dirty="0">
                <a:solidFill>
                  <a:srgbClr val="2E3639"/>
                </a:solidFill>
                <a:latin typeface="Arial"/>
                <a:cs typeface="Arial"/>
              </a:rPr>
              <a:t>Bill </a:t>
            </a:r>
            <a:r>
              <a:rPr lang="en-US" sz="3200" dirty="0">
                <a:solidFill>
                  <a:srgbClr val="2E3639"/>
                </a:solidFill>
                <a:latin typeface="Arial"/>
                <a:cs typeface="Arial"/>
              </a:rPr>
              <a:t>and </a:t>
            </a:r>
            <a:r>
              <a:rPr lang="en-US" sz="3200" b="1" dirty="0">
                <a:solidFill>
                  <a:srgbClr val="2E3639"/>
                </a:solidFill>
                <a:latin typeface="Arial"/>
                <a:cs typeface="Arial"/>
              </a:rPr>
              <a:t>Cost</a:t>
            </a:r>
            <a:r>
              <a:rPr lang="en-US" sz="3200">
                <a:solidFill>
                  <a:srgbClr val="2E3639"/>
                </a:solidFill>
                <a:latin typeface="Arial"/>
                <a:cs typeface="Arial"/>
              </a:rPr>
              <a:t> Rates effective 11/1/2020.</a:t>
            </a:r>
            <a:endParaRPr lang="en-US" sz="3200" dirty="0">
              <a:solidFill>
                <a:srgbClr val="2E3639"/>
              </a:solidFill>
              <a:latin typeface="Arial"/>
              <a:cs typeface="Arial"/>
            </a:endParaRPr>
          </a:p>
          <a:p>
            <a:pPr marL="457200" indent="-457200">
              <a:buFont typeface="Arial" panose="020B0604020202020204" pitchFamily="34" charset="0"/>
              <a:buChar char="•"/>
            </a:pPr>
            <a:r>
              <a:rPr lang="en-US" sz="3200" dirty="0">
                <a:solidFill>
                  <a:srgbClr val="2E3639"/>
                </a:solidFill>
                <a:latin typeface="Arial"/>
                <a:cs typeface="Arial"/>
              </a:rPr>
              <a:t>The </a:t>
            </a:r>
            <a:r>
              <a:rPr lang="en-US" sz="3200" b="1" dirty="0">
                <a:solidFill>
                  <a:srgbClr val="2E3639"/>
                </a:solidFill>
                <a:latin typeface="Arial"/>
                <a:cs typeface="Arial"/>
              </a:rPr>
              <a:t>Billing Rate </a:t>
            </a:r>
            <a:r>
              <a:rPr lang="en-US" sz="3200">
                <a:solidFill>
                  <a:srgbClr val="2E3639"/>
                </a:solidFill>
                <a:latin typeface="Arial"/>
                <a:cs typeface="Arial"/>
              </a:rPr>
              <a:t>is the fee we charge the customer budget per hour of work</a:t>
            </a:r>
          </a:p>
          <a:p>
            <a:pPr marL="457200" indent="-457200">
              <a:buFont typeface="Arial" panose="020B0604020202020204" pitchFamily="34" charset="0"/>
              <a:buChar char="•"/>
            </a:pPr>
            <a:r>
              <a:rPr lang="en-US" sz="3200" dirty="0">
                <a:solidFill>
                  <a:srgbClr val="2E3639"/>
                </a:solidFill>
                <a:latin typeface="Arial"/>
                <a:cs typeface="Arial"/>
              </a:rPr>
              <a:t>The </a:t>
            </a:r>
            <a:r>
              <a:rPr lang="en-US" sz="3200" b="1" dirty="0">
                <a:solidFill>
                  <a:srgbClr val="2E3639"/>
                </a:solidFill>
                <a:latin typeface="Arial"/>
                <a:cs typeface="Arial"/>
              </a:rPr>
              <a:t>Cost Rate</a:t>
            </a:r>
            <a:r>
              <a:rPr lang="en-US" sz="3200" dirty="0">
                <a:solidFill>
                  <a:srgbClr val="2E3639"/>
                </a:solidFill>
                <a:latin typeface="Arial"/>
                <a:cs typeface="Arial"/>
              </a:rPr>
              <a:t> is the labor cost of the employee’s time for TSL (based on SG&amp;A)</a:t>
            </a:r>
          </a:p>
          <a:p>
            <a:endParaRPr lang="en-US" sz="3200">
              <a:solidFill>
                <a:srgbClr val="2E3639"/>
              </a:solidFill>
              <a:latin typeface="Arial" panose="020B0604020202020204" pitchFamily="34" charset="0"/>
              <a:cs typeface="Arial" panose="020B0604020202020204" pitchFamily="34" charset="0"/>
            </a:endParaRPr>
          </a:p>
          <a:p>
            <a:r>
              <a:rPr lang="en-US" sz="3200" dirty="0">
                <a:solidFill>
                  <a:srgbClr val="2E3639"/>
                </a:solidFill>
                <a:latin typeface="Arial"/>
                <a:cs typeface="Arial"/>
              </a:rPr>
              <a:t>These can be viewed:</a:t>
            </a:r>
          </a:p>
          <a:p>
            <a:pPr marL="457200" indent="-457200">
              <a:buFont typeface="Arial" panose="020B0604020202020204" pitchFamily="34" charset="0"/>
              <a:buChar char="•"/>
            </a:pPr>
            <a:r>
              <a:rPr lang="en-US" sz="3200">
                <a:solidFill>
                  <a:srgbClr val="2E3639"/>
                </a:solidFill>
                <a:latin typeface="Arial"/>
                <a:cs typeface="Arial"/>
              </a:rPr>
              <a:t>In the “People” module in the “Billing Rates View” </a:t>
            </a:r>
            <a:r>
              <a:rPr lang="en-US" sz="3200" dirty="0">
                <a:ea typeface="+mn-lt"/>
                <a:cs typeface="+mn-lt"/>
                <a:hlinkClick r:id="rId2"/>
              </a:rPr>
              <a:t>https://app2.clarizen.com/Clarizen/User</a:t>
            </a:r>
            <a:r>
              <a:rPr lang="en-US" sz="3200" dirty="0">
                <a:ea typeface="+mn-lt"/>
                <a:cs typeface="+mn-lt"/>
              </a:rPr>
              <a:t> </a:t>
            </a:r>
          </a:p>
          <a:p>
            <a:pPr marL="457200" indent="-457200">
              <a:buFont typeface="Arial" panose="020B0604020202020204" pitchFamily="34" charset="0"/>
              <a:buChar char="•"/>
            </a:pPr>
            <a:r>
              <a:rPr lang="en-US" sz="3200">
                <a:solidFill>
                  <a:srgbClr val="2E3639"/>
                </a:solidFill>
                <a:latin typeface="Arial"/>
                <a:cs typeface="Arial"/>
              </a:rPr>
              <a:t>On the project Work Plan using “Prices and Rates” button</a:t>
            </a:r>
          </a:p>
          <a:p>
            <a:pPr marL="457200" indent="-457200">
              <a:buFont typeface="Arial" panose="020B0604020202020204" pitchFamily="34" charset="0"/>
              <a:buChar char="•"/>
            </a:pPr>
            <a:r>
              <a:rPr lang="en-US" sz="3200" dirty="0">
                <a:solidFill>
                  <a:srgbClr val="2E3639"/>
                </a:solidFill>
                <a:latin typeface="Arial"/>
                <a:cs typeface="Arial"/>
              </a:rPr>
              <a:t>On a task where one Resource is assigned Work (Expected Revenue / Work = Resource's Hourly Bill Rate)</a:t>
            </a:r>
          </a:p>
          <a:p>
            <a:endParaRPr lang="en-US" sz="3200" b="1">
              <a:solidFill>
                <a:srgbClr val="2E3639"/>
              </a:solidFill>
              <a:latin typeface="Arial" panose="020B0604020202020204" pitchFamily="34" charset="0"/>
              <a:cs typeface="Arial" panose="020B0604020202020204" pitchFamily="34" charset="0"/>
            </a:endParaRPr>
          </a:p>
          <a:p>
            <a:r>
              <a:rPr lang="en-US" sz="3200" dirty="0">
                <a:solidFill>
                  <a:srgbClr val="2E3639"/>
                </a:solidFill>
                <a:latin typeface="Arial"/>
                <a:cs typeface="Arial"/>
              </a:rPr>
              <a:t>We may have a customer agreement for hourly billing rates that differ from our default amounts. The Project Lead must override the Billing Rate for resources on the campaign parent of the project so all work items below inherit the different rates. Process: </a:t>
            </a:r>
            <a:r>
              <a:rPr lang="en-US" sz="3200" dirty="0">
                <a:solidFill>
                  <a:srgbClr val="2E3639"/>
                </a:solidFill>
                <a:latin typeface="Arial"/>
                <a:cs typeface="Arial"/>
                <a:hlinkClick r:id="rId3"/>
              </a:rPr>
              <a:t>http://www.screencast.com/t/riPAaZ9K0JEl</a:t>
            </a:r>
            <a:r>
              <a:rPr lang="en-US" sz="3200" dirty="0">
                <a:solidFill>
                  <a:srgbClr val="2E3639"/>
                </a:solidFill>
                <a:latin typeface="Arial"/>
                <a:cs typeface="Arial"/>
              </a:rPr>
              <a:t> </a:t>
            </a:r>
            <a:endParaRPr lang="en-US" sz="3200" dirty="0">
              <a:solidFill>
                <a:srgbClr val="2E3639"/>
              </a:solidFill>
              <a:latin typeface="Arial" panose="020B0604020202020204" pitchFamily="34" charset="0"/>
              <a:cs typeface="Arial" panose="020B0604020202020204" pitchFamily="34" charset="0"/>
            </a:endParaRPr>
          </a:p>
        </p:txBody>
      </p:sp>
      <p:pic>
        <p:nvPicPr>
          <p:cNvPr id="12" name="Picture 11">
            <a:extLst>
              <a:ext uri="{FF2B5EF4-FFF2-40B4-BE49-F238E27FC236}">
                <a16:creationId xmlns:a16="http://schemas.microsoft.com/office/drawing/2014/main" id="{2194096B-9C14-EF41-B8D0-41B4F88A036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039986" y="12927364"/>
            <a:ext cx="2869787" cy="601671"/>
          </a:xfrm>
          <a:prstGeom prst="rect">
            <a:avLst/>
          </a:prstGeom>
        </p:spPr>
      </p:pic>
      <p:pic>
        <p:nvPicPr>
          <p:cNvPr id="3" name="Picture 3" descr="Graphical user interface, text, application, email&#10;&#10;Description automatically generated">
            <a:extLst>
              <a:ext uri="{FF2B5EF4-FFF2-40B4-BE49-F238E27FC236}">
                <a16:creationId xmlns:a16="http://schemas.microsoft.com/office/drawing/2014/main" id="{2BD4C918-0240-45E5-9C3C-819382D7D3F6}"/>
              </a:ext>
            </a:extLst>
          </p:cNvPr>
          <p:cNvPicPr>
            <a:picLocks noChangeAspect="1"/>
          </p:cNvPicPr>
          <p:nvPr/>
        </p:nvPicPr>
        <p:blipFill rotWithShape="1">
          <a:blip r:embed="rId5"/>
          <a:srcRect r="35799" b="526"/>
          <a:stretch/>
        </p:blipFill>
        <p:spPr>
          <a:xfrm>
            <a:off x="15105146" y="3036078"/>
            <a:ext cx="8692443" cy="6091115"/>
          </a:xfrm>
          <a:prstGeom prst="rect">
            <a:avLst/>
          </a:prstGeom>
        </p:spPr>
      </p:pic>
      <p:pic>
        <p:nvPicPr>
          <p:cNvPr id="4" name="Picture 5" descr="Graphical user interface, text, application&#10;&#10;Description automatically generated">
            <a:extLst>
              <a:ext uri="{FF2B5EF4-FFF2-40B4-BE49-F238E27FC236}">
                <a16:creationId xmlns:a16="http://schemas.microsoft.com/office/drawing/2014/main" id="{C134479A-4220-4AC5-AA7D-7C85F63B63D3}"/>
              </a:ext>
            </a:extLst>
          </p:cNvPr>
          <p:cNvPicPr>
            <a:picLocks noChangeAspect="1"/>
          </p:cNvPicPr>
          <p:nvPr/>
        </p:nvPicPr>
        <p:blipFill>
          <a:blip r:embed="rId6"/>
          <a:stretch>
            <a:fillRect/>
          </a:stretch>
        </p:blipFill>
        <p:spPr>
          <a:xfrm>
            <a:off x="15394405" y="10005029"/>
            <a:ext cx="8466490" cy="1670997"/>
          </a:xfrm>
          <a:prstGeom prst="rect">
            <a:avLst/>
          </a:prstGeom>
        </p:spPr>
      </p:pic>
    </p:spTree>
    <p:extLst>
      <p:ext uri="{BB962C8B-B14F-4D97-AF65-F5344CB8AC3E}">
        <p14:creationId xmlns:p14="http://schemas.microsoft.com/office/powerpoint/2010/main" val="799781055"/>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26F1546-4E48-284D-A451-5C201869F901}"/>
              </a:ext>
            </a:extLst>
          </p:cNvPr>
          <p:cNvSpPr/>
          <p:nvPr/>
        </p:nvSpPr>
        <p:spPr>
          <a:xfrm>
            <a:off x="1587" y="12763099"/>
            <a:ext cx="20116800" cy="952902"/>
          </a:xfrm>
          <a:custGeom>
            <a:avLst/>
            <a:gdLst>
              <a:gd name="connsiteX0" fmla="*/ 0 w 10058400"/>
              <a:gd name="connsiteY0" fmla="*/ 0 h 476451"/>
              <a:gd name="connsiteX1" fmla="*/ 10058400 w 10058400"/>
              <a:gd name="connsiteY1" fmla="*/ 0 h 476451"/>
              <a:gd name="connsiteX2" fmla="*/ 10058400 w 10058400"/>
              <a:gd name="connsiteY2" fmla="*/ 476451 h 476451"/>
              <a:gd name="connsiteX3" fmla="*/ 0 w 10058400"/>
              <a:gd name="connsiteY3" fmla="*/ 476451 h 476451"/>
              <a:gd name="connsiteX4" fmla="*/ 0 w 10058400"/>
              <a:gd name="connsiteY4" fmla="*/ 0 h 476451"/>
              <a:gd name="connsiteX0" fmla="*/ 0 w 10058400"/>
              <a:gd name="connsiteY0" fmla="*/ 0 h 476451"/>
              <a:gd name="connsiteX1" fmla="*/ 9659566 w 10058400"/>
              <a:gd name="connsiteY1" fmla="*/ 9728 h 476451"/>
              <a:gd name="connsiteX2" fmla="*/ 10058400 w 10058400"/>
              <a:gd name="connsiteY2" fmla="*/ 476451 h 476451"/>
              <a:gd name="connsiteX3" fmla="*/ 0 w 10058400"/>
              <a:gd name="connsiteY3" fmla="*/ 476451 h 476451"/>
              <a:gd name="connsiteX4" fmla="*/ 0 w 10058400"/>
              <a:gd name="connsiteY4" fmla="*/ 0 h 4764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0" h="476451">
                <a:moveTo>
                  <a:pt x="0" y="0"/>
                </a:moveTo>
                <a:lnTo>
                  <a:pt x="9659566" y="9728"/>
                </a:lnTo>
                <a:lnTo>
                  <a:pt x="10058400" y="476451"/>
                </a:lnTo>
                <a:lnTo>
                  <a:pt x="0" y="476451"/>
                </a:lnTo>
                <a:lnTo>
                  <a:pt x="0" y="0"/>
                </a:lnTo>
                <a:close/>
              </a:path>
            </a:pathLst>
          </a:custGeom>
          <a:solidFill>
            <a:srgbClr val="242A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9" name="Rectangle 1">
            <a:extLst>
              <a:ext uri="{FF2B5EF4-FFF2-40B4-BE49-F238E27FC236}">
                <a16:creationId xmlns:a16="http://schemas.microsoft.com/office/drawing/2014/main" id="{DCABDB59-E3AF-9E4E-83E2-4377510919B2}"/>
              </a:ext>
            </a:extLst>
          </p:cNvPr>
          <p:cNvSpPr/>
          <p:nvPr/>
        </p:nvSpPr>
        <p:spPr>
          <a:xfrm rot="10800000">
            <a:off x="19661187" y="12740401"/>
            <a:ext cx="4724400" cy="975598"/>
          </a:xfrm>
          <a:custGeom>
            <a:avLst/>
            <a:gdLst>
              <a:gd name="connsiteX0" fmla="*/ 0 w 10058400"/>
              <a:gd name="connsiteY0" fmla="*/ 0 h 476451"/>
              <a:gd name="connsiteX1" fmla="*/ 10058400 w 10058400"/>
              <a:gd name="connsiteY1" fmla="*/ 0 h 476451"/>
              <a:gd name="connsiteX2" fmla="*/ 10058400 w 10058400"/>
              <a:gd name="connsiteY2" fmla="*/ 476451 h 476451"/>
              <a:gd name="connsiteX3" fmla="*/ 0 w 10058400"/>
              <a:gd name="connsiteY3" fmla="*/ 476451 h 476451"/>
              <a:gd name="connsiteX4" fmla="*/ 0 w 10058400"/>
              <a:gd name="connsiteY4" fmla="*/ 0 h 476451"/>
              <a:gd name="connsiteX0" fmla="*/ 0 w 10058400"/>
              <a:gd name="connsiteY0" fmla="*/ 0 h 476451"/>
              <a:gd name="connsiteX1" fmla="*/ 9659566 w 10058400"/>
              <a:gd name="connsiteY1" fmla="*/ 9728 h 476451"/>
              <a:gd name="connsiteX2" fmla="*/ 10058400 w 10058400"/>
              <a:gd name="connsiteY2" fmla="*/ 476451 h 476451"/>
              <a:gd name="connsiteX3" fmla="*/ 0 w 10058400"/>
              <a:gd name="connsiteY3" fmla="*/ 476451 h 476451"/>
              <a:gd name="connsiteX4" fmla="*/ 0 w 10058400"/>
              <a:gd name="connsiteY4" fmla="*/ 0 h 476451"/>
              <a:gd name="connsiteX0" fmla="*/ 0 w 10058400"/>
              <a:gd name="connsiteY0" fmla="*/ 9727 h 486178"/>
              <a:gd name="connsiteX1" fmla="*/ 9145947 w 10058400"/>
              <a:gd name="connsiteY1" fmla="*/ 0 h 486178"/>
              <a:gd name="connsiteX2" fmla="*/ 10058400 w 10058400"/>
              <a:gd name="connsiteY2" fmla="*/ 486178 h 486178"/>
              <a:gd name="connsiteX3" fmla="*/ 0 w 10058400"/>
              <a:gd name="connsiteY3" fmla="*/ 486178 h 486178"/>
              <a:gd name="connsiteX4" fmla="*/ 0 w 10058400"/>
              <a:gd name="connsiteY4" fmla="*/ 9727 h 486178"/>
              <a:gd name="connsiteX0" fmla="*/ 0 w 10058400"/>
              <a:gd name="connsiteY0" fmla="*/ 19455 h 495906"/>
              <a:gd name="connsiteX1" fmla="*/ 8824933 w 10058400"/>
              <a:gd name="connsiteY1" fmla="*/ 0 h 495906"/>
              <a:gd name="connsiteX2" fmla="*/ 10058400 w 10058400"/>
              <a:gd name="connsiteY2" fmla="*/ 495906 h 495906"/>
              <a:gd name="connsiteX3" fmla="*/ 0 w 10058400"/>
              <a:gd name="connsiteY3" fmla="*/ 495906 h 495906"/>
              <a:gd name="connsiteX4" fmla="*/ 0 w 10058400"/>
              <a:gd name="connsiteY4" fmla="*/ 19455 h 495906"/>
              <a:gd name="connsiteX0" fmla="*/ 0 w 10058400"/>
              <a:gd name="connsiteY0" fmla="*/ 0 h 476451"/>
              <a:gd name="connsiteX1" fmla="*/ 8696526 w 10058400"/>
              <a:gd name="connsiteY1" fmla="*/ 1 h 476451"/>
              <a:gd name="connsiteX2" fmla="*/ 10058400 w 10058400"/>
              <a:gd name="connsiteY2" fmla="*/ 476451 h 476451"/>
              <a:gd name="connsiteX3" fmla="*/ 0 w 10058400"/>
              <a:gd name="connsiteY3" fmla="*/ 476451 h 476451"/>
              <a:gd name="connsiteX4" fmla="*/ 0 w 10058400"/>
              <a:gd name="connsiteY4" fmla="*/ 0 h 476451"/>
              <a:gd name="connsiteX0" fmla="*/ 0 w 10058400"/>
              <a:gd name="connsiteY0" fmla="*/ 9727 h 486178"/>
              <a:gd name="connsiteX1" fmla="*/ 8489422 w 10058400"/>
              <a:gd name="connsiteY1" fmla="*/ 0 h 486178"/>
              <a:gd name="connsiteX2" fmla="*/ 10058400 w 10058400"/>
              <a:gd name="connsiteY2" fmla="*/ 486178 h 486178"/>
              <a:gd name="connsiteX3" fmla="*/ 0 w 10058400"/>
              <a:gd name="connsiteY3" fmla="*/ 486178 h 486178"/>
              <a:gd name="connsiteX4" fmla="*/ 0 w 10058400"/>
              <a:gd name="connsiteY4" fmla="*/ 9727 h 486178"/>
              <a:gd name="connsiteX0" fmla="*/ 0 w 10058400"/>
              <a:gd name="connsiteY0" fmla="*/ 19454 h 495905"/>
              <a:gd name="connsiteX1" fmla="*/ 8365159 w 10058400"/>
              <a:gd name="connsiteY1" fmla="*/ 0 h 495905"/>
              <a:gd name="connsiteX2" fmla="*/ 10058400 w 10058400"/>
              <a:gd name="connsiteY2" fmla="*/ 495905 h 495905"/>
              <a:gd name="connsiteX3" fmla="*/ 0 w 10058400"/>
              <a:gd name="connsiteY3" fmla="*/ 495905 h 495905"/>
              <a:gd name="connsiteX4" fmla="*/ 0 w 10058400"/>
              <a:gd name="connsiteY4" fmla="*/ 19454 h 495905"/>
              <a:gd name="connsiteX0" fmla="*/ 0 w 10058400"/>
              <a:gd name="connsiteY0" fmla="*/ 0 h 476451"/>
              <a:gd name="connsiteX1" fmla="*/ 8365159 w 10058400"/>
              <a:gd name="connsiteY1" fmla="*/ 9729 h 476451"/>
              <a:gd name="connsiteX2" fmla="*/ 10058400 w 10058400"/>
              <a:gd name="connsiteY2" fmla="*/ 476451 h 476451"/>
              <a:gd name="connsiteX3" fmla="*/ 0 w 10058400"/>
              <a:gd name="connsiteY3" fmla="*/ 476451 h 476451"/>
              <a:gd name="connsiteX4" fmla="*/ 0 w 10058400"/>
              <a:gd name="connsiteY4" fmla="*/ 0 h 476451"/>
              <a:gd name="connsiteX0" fmla="*/ 0 w 10058400"/>
              <a:gd name="connsiteY0" fmla="*/ 0 h 476451"/>
              <a:gd name="connsiteX1" fmla="*/ 8406582 w 10058400"/>
              <a:gd name="connsiteY1" fmla="*/ 1 h 476451"/>
              <a:gd name="connsiteX2" fmla="*/ 10058400 w 10058400"/>
              <a:gd name="connsiteY2" fmla="*/ 476451 h 476451"/>
              <a:gd name="connsiteX3" fmla="*/ 0 w 10058400"/>
              <a:gd name="connsiteY3" fmla="*/ 476451 h 476451"/>
              <a:gd name="connsiteX4" fmla="*/ 0 w 10058400"/>
              <a:gd name="connsiteY4" fmla="*/ 0 h 476451"/>
              <a:gd name="connsiteX0" fmla="*/ 0 w 10058400"/>
              <a:gd name="connsiteY0" fmla="*/ 9727 h 486178"/>
              <a:gd name="connsiteX1" fmla="*/ 8282319 w 10058400"/>
              <a:gd name="connsiteY1" fmla="*/ 0 h 486178"/>
              <a:gd name="connsiteX2" fmla="*/ 10058400 w 10058400"/>
              <a:gd name="connsiteY2" fmla="*/ 486178 h 486178"/>
              <a:gd name="connsiteX3" fmla="*/ 0 w 10058400"/>
              <a:gd name="connsiteY3" fmla="*/ 486178 h 486178"/>
              <a:gd name="connsiteX4" fmla="*/ 0 w 10058400"/>
              <a:gd name="connsiteY4" fmla="*/ 9727 h 4861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0" h="486178">
                <a:moveTo>
                  <a:pt x="0" y="9727"/>
                </a:moveTo>
                <a:lnTo>
                  <a:pt x="8282319" y="0"/>
                </a:lnTo>
                <a:lnTo>
                  <a:pt x="10058400" y="486178"/>
                </a:lnTo>
                <a:lnTo>
                  <a:pt x="0" y="486178"/>
                </a:lnTo>
                <a:lnTo>
                  <a:pt x="0" y="9727"/>
                </a:lnTo>
                <a:close/>
              </a:path>
            </a:pathLst>
          </a:custGeom>
          <a:solidFill>
            <a:srgbClr val="10A4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10" name="TextBox 9">
            <a:extLst>
              <a:ext uri="{FF2B5EF4-FFF2-40B4-BE49-F238E27FC236}">
                <a16:creationId xmlns:a16="http://schemas.microsoft.com/office/drawing/2014/main" id="{0AEB7007-E625-9D46-83B5-4972FD01008C}"/>
              </a:ext>
            </a:extLst>
          </p:cNvPr>
          <p:cNvSpPr txBox="1"/>
          <p:nvPr/>
        </p:nvSpPr>
        <p:spPr>
          <a:xfrm>
            <a:off x="1220787" y="304801"/>
            <a:ext cx="21945600" cy="954107"/>
          </a:xfrm>
          <a:prstGeom prst="rect">
            <a:avLst/>
          </a:prstGeom>
          <a:noFill/>
        </p:spPr>
        <p:txBody>
          <a:bodyPr wrap="square" rtlCol="0">
            <a:spAutoFit/>
          </a:bodyPr>
          <a:lstStyle/>
          <a:p>
            <a:r>
              <a:rPr lang="en-US" sz="5600" b="1" cap="all" dirty="0">
                <a:solidFill>
                  <a:srgbClr val="ED493F"/>
                </a:solidFill>
                <a:latin typeface="Arial" panose="020B0604020202020204" pitchFamily="34" charset="0"/>
                <a:cs typeface="Arial" panose="020B0604020202020204" pitchFamily="34" charset="0"/>
              </a:rPr>
              <a:t>Hourly Bill rates</a:t>
            </a:r>
          </a:p>
        </p:txBody>
      </p:sp>
      <p:sp>
        <p:nvSpPr>
          <p:cNvPr id="11" name="Rectangle 10">
            <a:extLst>
              <a:ext uri="{FF2B5EF4-FFF2-40B4-BE49-F238E27FC236}">
                <a16:creationId xmlns:a16="http://schemas.microsoft.com/office/drawing/2014/main" id="{E9D72BB9-5ED9-FA48-A6D5-958A33ABC457}"/>
              </a:ext>
            </a:extLst>
          </p:cNvPr>
          <p:cNvSpPr/>
          <p:nvPr/>
        </p:nvSpPr>
        <p:spPr>
          <a:xfrm>
            <a:off x="1373187" y="1351240"/>
            <a:ext cx="2286000" cy="172760"/>
          </a:xfrm>
          <a:prstGeom prst="rect">
            <a:avLst/>
          </a:prstGeom>
          <a:solidFill>
            <a:srgbClr val="ED49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12" name="TextBox 11">
            <a:extLst>
              <a:ext uri="{FF2B5EF4-FFF2-40B4-BE49-F238E27FC236}">
                <a16:creationId xmlns:a16="http://schemas.microsoft.com/office/drawing/2014/main" id="{AAB5C552-8CE6-5E4B-87E7-32FDF78207DC}"/>
              </a:ext>
            </a:extLst>
          </p:cNvPr>
          <p:cNvSpPr txBox="1"/>
          <p:nvPr/>
        </p:nvSpPr>
        <p:spPr>
          <a:xfrm>
            <a:off x="3288875" y="5704750"/>
            <a:ext cx="9133312" cy="5910401"/>
          </a:xfrm>
          <a:prstGeom prst="rect">
            <a:avLst/>
          </a:prstGeom>
          <a:noFill/>
        </p:spPr>
        <p:txBody>
          <a:bodyPr wrap="square" rtlCol="0">
            <a:spAutoFit/>
          </a:bodyPr>
          <a:lstStyle/>
          <a:p>
            <a:pPr marL="457200" indent="-457200">
              <a:lnSpc>
                <a:spcPct val="150000"/>
              </a:lnSpc>
              <a:buFont typeface="Wingdings" pitchFamily="2" charset="2"/>
              <a:buChar char="ü"/>
            </a:pPr>
            <a:r>
              <a:rPr lang="en-US" sz="3200" b="1" dirty="0">
                <a:solidFill>
                  <a:srgbClr val="10A496"/>
                </a:solidFill>
                <a:latin typeface="Arial" panose="020B0604020202020204" pitchFamily="34" charset="0"/>
                <a:cs typeface="Arial" panose="020B0604020202020204" pitchFamily="34" charset="0"/>
              </a:rPr>
              <a:t>Copywriter: $175</a:t>
            </a:r>
          </a:p>
          <a:p>
            <a:pPr marL="457200" indent="-457200">
              <a:lnSpc>
                <a:spcPct val="150000"/>
              </a:lnSpc>
              <a:buFont typeface="Wingdings" pitchFamily="2" charset="2"/>
              <a:buChar char="ü"/>
            </a:pPr>
            <a:r>
              <a:rPr lang="en-US" sz="3200" b="1" dirty="0">
                <a:solidFill>
                  <a:srgbClr val="10A496"/>
                </a:solidFill>
                <a:latin typeface="Arial" panose="020B0604020202020204" pitchFamily="34" charset="0"/>
                <a:cs typeface="Arial" panose="020B0604020202020204" pitchFamily="34" charset="0"/>
              </a:rPr>
              <a:t>Designer: $175</a:t>
            </a:r>
          </a:p>
          <a:p>
            <a:pPr marL="457200" indent="-457200">
              <a:lnSpc>
                <a:spcPct val="150000"/>
              </a:lnSpc>
              <a:buFont typeface="Wingdings" pitchFamily="2" charset="2"/>
              <a:buChar char="ü"/>
            </a:pPr>
            <a:r>
              <a:rPr lang="en-US" sz="3200" b="1" dirty="0">
                <a:solidFill>
                  <a:srgbClr val="10A496"/>
                </a:solidFill>
                <a:latin typeface="Arial" panose="020B0604020202020204" pitchFamily="34" charset="0"/>
                <a:cs typeface="Arial" panose="020B0604020202020204" pitchFamily="34" charset="0"/>
              </a:rPr>
              <a:t>Developer: $175</a:t>
            </a:r>
          </a:p>
          <a:p>
            <a:pPr marL="457200" indent="-457200">
              <a:lnSpc>
                <a:spcPct val="150000"/>
              </a:lnSpc>
              <a:buFont typeface="Wingdings" pitchFamily="2" charset="2"/>
              <a:buChar char="ü"/>
            </a:pPr>
            <a:r>
              <a:rPr lang="en-US" sz="3200" b="1" dirty="0">
                <a:solidFill>
                  <a:srgbClr val="10A496"/>
                </a:solidFill>
                <a:latin typeface="Arial" panose="020B0604020202020204" pitchFamily="34" charset="0"/>
                <a:cs typeface="Arial" panose="020B0604020202020204" pitchFamily="34" charset="0"/>
              </a:rPr>
              <a:t>SEO: $175</a:t>
            </a:r>
          </a:p>
          <a:p>
            <a:pPr marL="457200" indent="-457200">
              <a:lnSpc>
                <a:spcPct val="150000"/>
              </a:lnSpc>
              <a:buFont typeface="Wingdings" pitchFamily="2" charset="2"/>
              <a:buChar char="ü"/>
            </a:pPr>
            <a:r>
              <a:rPr lang="en-US" sz="3200" b="1" dirty="0">
                <a:solidFill>
                  <a:srgbClr val="10A496"/>
                </a:solidFill>
                <a:latin typeface="Arial" panose="020B0604020202020204" pitchFamily="34" charset="0"/>
                <a:cs typeface="Arial" panose="020B0604020202020204" pitchFamily="34" charset="0"/>
              </a:rPr>
              <a:t>Proofreader: $175</a:t>
            </a:r>
          </a:p>
          <a:p>
            <a:pPr marL="457200" indent="-457200">
              <a:lnSpc>
                <a:spcPct val="150000"/>
              </a:lnSpc>
              <a:buFont typeface="Wingdings" pitchFamily="2" charset="2"/>
              <a:buChar char="ü"/>
            </a:pPr>
            <a:r>
              <a:rPr lang="en-US" sz="3200" b="1" dirty="0">
                <a:solidFill>
                  <a:srgbClr val="10A496"/>
                </a:solidFill>
                <a:latin typeface="Arial" panose="020B0604020202020204" pitchFamily="34" charset="0"/>
                <a:cs typeface="Arial" panose="020B0604020202020204" pitchFamily="34" charset="0"/>
              </a:rPr>
              <a:t>PMC Responder projects: $105</a:t>
            </a:r>
          </a:p>
          <a:p>
            <a:pPr marL="457200" indent="-457200">
              <a:lnSpc>
                <a:spcPct val="150000"/>
              </a:lnSpc>
              <a:buFont typeface="Wingdings" pitchFamily="2" charset="2"/>
              <a:buChar char="ü"/>
            </a:pPr>
            <a:r>
              <a:rPr lang="en-US" sz="3200" b="1" dirty="0">
                <a:solidFill>
                  <a:srgbClr val="10A496"/>
                </a:solidFill>
                <a:latin typeface="Arial" panose="020B0604020202020204" pitchFamily="34" charset="0"/>
                <a:cs typeface="Arial" panose="020B0604020202020204" pitchFamily="34" charset="0"/>
              </a:rPr>
              <a:t>LPS Hourly projects: $80</a:t>
            </a:r>
          </a:p>
          <a:p>
            <a:pPr marL="457200" indent="-457200">
              <a:lnSpc>
                <a:spcPct val="150000"/>
              </a:lnSpc>
              <a:buFont typeface="Wingdings" pitchFamily="2" charset="2"/>
              <a:buChar char="ü"/>
            </a:pPr>
            <a:r>
              <a:rPr lang="en-US" sz="3200" b="1" dirty="0">
                <a:solidFill>
                  <a:srgbClr val="10A496"/>
                </a:solidFill>
                <a:latin typeface="Arial" panose="020B0604020202020204" pitchFamily="34" charset="0"/>
                <a:cs typeface="Arial" panose="020B0604020202020204" pitchFamily="34" charset="0"/>
              </a:rPr>
              <a:t>Lead Guarantee projects: $80</a:t>
            </a:r>
          </a:p>
        </p:txBody>
      </p:sp>
      <p:sp>
        <p:nvSpPr>
          <p:cNvPr id="13" name="Title 1">
            <a:extLst>
              <a:ext uri="{FF2B5EF4-FFF2-40B4-BE49-F238E27FC236}">
                <a16:creationId xmlns:a16="http://schemas.microsoft.com/office/drawing/2014/main" id="{177531C3-03BC-5E42-8CEC-CC330A499341}"/>
              </a:ext>
            </a:extLst>
          </p:cNvPr>
          <p:cNvSpPr txBox="1">
            <a:spLocks/>
          </p:cNvSpPr>
          <p:nvPr/>
        </p:nvSpPr>
        <p:spPr>
          <a:xfrm>
            <a:off x="1587" y="2761419"/>
            <a:ext cx="24384000" cy="1097588"/>
          </a:xfrm>
          <a:prstGeom prst="rect">
            <a:avLst/>
          </a:prstGeom>
        </p:spPr>
        <p:txBody>
          <a:bodyPr>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6000" b="1" dirty="0">
                <a:solidFill>
                  <a:srgbClr val="2E3639"/>
                </a:solidFill>
                <a:latin typeface="Arial" charset="0"/>
                <a:ea typeface="Arial" charset="0"/>
                <a:cs typeface="Arial" charset="0"/>
              </a:rPr>
              <a:t>EFFECTIVE 11/1/2020</a:t>
            </a:r>
          </a:p>
        </p:txBody>
      </p:sp>
      <p:sp>
        <p:nvSpPr>
          <p:cNvPr id="15" name="TextBox 14">
            <a:extLst>
              <a:ext uri="{FF2B5EF4-FFF2-40B4-BE49-F238E27FC236}">
                <a16:creationId xmlns:a16="http://schemas.microsoft.com/office/drawing/2014/main" id="{150DABF5-3BCE-7B47-AB44-DD75CF3BEEA4}"/>
              </a:ext>
            </a:extLst>
          </p:cNvPr>
          <p:cNvSpPr txBox="1"/>
          <p:nvPr/>
        </p:nvSpPr>
        <p:spPr>
          <a:xfrm>
            <a:off x="13274674" y="5686258"/>
            <a:ext cx="10255885" cy="5910401"/>
          </a:xfrm>
          <a:prstGeom prst="rect">
            <a:avLst/>
          </a:prstGeom>
          <a:noFill/>
        </p:spPr>
        <p:txBody>
          <a:bodyPr wrap="square" lIns="91440" tIns="45720" rIns="91440" bIns="45720" rtlCol="0" anchor="t">
            <a:spAutoFit/>
          </a:bodyPr>
          <a:lstStyle/>
          <a:p>
            <a:pPr marL="457200" indent="-457200">
              <a:lnSpc>
                <a:spcPct val="150000"/>
              </a:lnSpc>
              <a:buFont typeface="Wingdings" pitchFamily="2" charset="2"/>
              <a:buChar char="ü"/>
            </a:pPr>
            <a:r>
              <a:rPr lang="en-US" sz="3200" b="1" dirty="0">
                <a:solidFill>
                  <a:srgbClr val="10A496"/>
                </a:solidFill>
                <a:latin typeface="Arial" panose="020B0604020202020204" pitchFamily="34" charset="0"/>
                <a:cs typeface="Arial" panose="020B0604020202020204" pitchFamily="34" charset="0"/>
              </a:rPr>
              <a:t>Consultants David, Brian, Jeff: $250</a:t>
            </a:r>
          </a:p>
          <a:p>
            <a:pPr marL="457200" indent="-457200">
              <a:lnSpc>
                <a:spcPct val="150000"/>
              </a:lnSpc>
              <a:buFont typeface="Wingdings" pitchFamily="2" charset="2"/>
              <a:buChar char="ü"/>
            </a:pPr>
            <a:r>
              <a:rPr lang="en-US" sz="3200" b="1" dirty="0">
                <a:solidFill>
                  <a:srgbClr val="10A496"/>
                </a:solidFill>
                <a:latin typeface="Arial" panose="020B0604020202020204" pitchFamily="34" charset="0"/>
                <a:cs typeface="Arial" panose="020B0604020202020204" pitchFamily="34" charset="0"/>
              </a:rPr>
              <a:t>Ad Manager &amp; Strategy Consultant Ryan N: $250</a:t>
            </a:r>
          </a:p>
          <a:p>
            <a:pPr marL="457200" indent="-457200">
              <a:lnSpc>
                <a:spcPct val="150000"/>
              </a:lnSpc>
              <a:buFont typeface="Wingdings" pitchFamily="2" charset="2"/>
              <a:buChar char="ü"/>
            </a:pPr>
            <a:r>
              <a:rPr lang="en-US" sz="3200" b="1" dirty="0">
                <a:solidFill>
                  <a:srgbClr val="10A496"/>
                </a:solidFill>
                <a:latin typeface="Arial" panose="020B0604020202020204" pitchFamily="34" charset="0"/>
                <a:cs typeface="Arial" panose="020B0604020202020204" pitchFamily="34" charset="0"/>
              </a:rPr>
              <a:t>UX Director Norma: $200</a:t>
            </a:r>
          </a:p>
          <a:p>
            <a:pPr marL="457200" indent="-457200">
              <a:lnSpc>
                <a:spcPct val="150000"/>
              </a:lnSpc>
              <a:buFont typeface="Wingdings" pitchFamily="2" charset="2"/>
              <a:buChar char="ü"/>
            </a:pPr>
            <a:r>
              <a:rPr lang="en-US" sz="3200" b="1" dirty="0">
                <a:solidFill>
                  <a:srgbClr val="10A496"/>
                </a:solidFill>
                <a:latin typeface="Arial" panose="020B0604020202020204" pitchFamily="34" charset="0"/>
                <a:cs typeface="Arial" panose="020B0604020202020204" pitchFamily="34" charset="0"/>
              </a:rPr>
              <a:t>PM – Director: $200</a:t>
            </a:r>
          </a:p>
          <a:p>
            <a:pPr marL="457200" indent="-457200">
              <a:lnSpc>
                <a:spcPct val="150000"/>
              </a:lnSpc>
              <a:buFont typeface="Wingdings" pitchFamily="2" charset="2"/>
              <a:buChar char="ü"/>
            </a:pPr>
            <a:r>
              <a:rPr lang="en-US" sz="3200" b="1" dirty="0">
                <a:solidFill>
                  <a:srgbClr val="10A496"/>
                </a:solidFill>
                <a:latin typeface="Arial" panose="020B0604020202020204" pitchFamily="34" charset="0"/>
                <a:cs typeface="Arial" panose="020B0604020202020204" pitchFamily="34" charset="0"/>
              </a:rPr>
              <a:t>PM - $175</a:t>
            </a:r>
          </a:p>
          <a:p>
            <a:pPr marL="457200" indent="-457200">
              <a:lnSpc>
                <a:spcPct val="150000"/>
              </a:lnSpc>
              <a:buFont typeface="Wingdings" pitchFamily="2" charset="2"/>
              <a:buChar char="ü"/>
            </a:pPr>
            <a:r>
              <a:rPr lang="en-US" sz="3200" b="1" dirty="0">
                <a:solidFill>
                  <a:srgbClr val="10A496"/>
                </a:solidFill>
                <a:latin typeface="Arial" panose="020B0604020202020204" pitchFamily="34" charset="0"/>
                <a:cs typeface="Arial" panose="020B0604020202020204" pitchFamily="34" charset="0"/>
              </a:rPr>
              <a:t>APM - $150</a:t>
            </a:r>
          </a:p>
          <a:p>
            <a:pPr marL="457200" indent="-457200">
              <a:lnSpc>
                <a:spcPct val="150000"/>
              </a:lnSpc>
              <a:buFont typeface="Wingdings" pitchFamily="2" charset="2"/>
              <a:buChar char="ü"/>
            </a:pPr>
            <a:r>
              <a:rPr lang="en-US" sz="3200" b="1" dirty="0">
                <a:solidFill>
                  <a:srgbClr val="10A496"/>
                </a:solidFill>
                <a:latin typeface="Arial"/>
                <a:cs typeface="Arial"/>
              </a:rPr>
              <a:t>Lead QA by Danielle - $75</a:t>
            </a:r>
            <a:endParaRPr lang="en-US" sz="3200" b="1" dirty="0">
              <a:solidFill>
                <a:srgbClr val="10A496"/>
              </a:solidFill>
              <a:latin typeface="Arial" panose="020B0604020202020204" pitchFamily="34" charset="0"/>
              <a:cs typeface="Arial" panose="020B0604020202020204" pitchFamily="34" charset="0"/>
            </a:endParaRPr>
          </a:p>
          <a:p>
            <a:pPr marL="457200" indent="-457200">
              <a:lnSpc>
                <a:spcPct val="150000"/>
              </a:lnSpc>
              <a:buFont typeface="Wingdings" pitchFamily="2" charset="2"/>
              <a:buChar char="ü"/>
            </a:pPr>
            <a:r>
              <a:rPr lang="en-US" sz="3200" b="1" dirty="0">
                <a:solidFill>
                  <a:srgbClr val="10A496"/>
                </a:solidFill>
                <a:latin typeface="Arial"/>
                <a:cs typeface="Arial"/>
              </a:rPr>
              <a:t>Fulfillment or Data logged by Jen - $150</a:t>
            </a:r>
          </a:p>
        </p:txBody>
      </p:sp>
      <p:pic>
        <p:nvPicPr>
          <p:cNvPr id="16" name="Picture 15">
            <a:extLst>
              <a:ext uri="{FF2B5EF4-FFF2-40B4-BE49-F238E27FC236}">
                <a16:creationId xmlns:a16="http://schemas.microsoft.com/office/drawing/2014/main" id="{7CE89C28-754A-4640-BCCF-8D00DD5EDD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039986" y="12927364"/>
            <a:ext cx="2869787" cy="601671"/>
          </a:xfrm>
          <a:prstGeom prst="rect">
            <a:avLst/>
          </a:prstGeom>
        </p:spPr>
      </p:pic>
    </p:spTree>
    <p:extLst>
      <p:ext uri="{BB962C8B-B14F-4D97-AF65-F5344CB8AC3E}">
        <p14:creationId xmlns:p14="http://schemas.microsoft.com/office/powerpoint/2010/main" val="4050164454"/>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26F1546-4E48-284D-A451-5C201869F901}"/>
              </a:ext>
            </a:extLst>
          </p:cNvPr>
          <p:cNvSpPr/>
          <p:nvPr/>
        </p:nvSpPr>
        <p:spPr>
          <a:xfrm>
            <a:off x="1587" y="12763099"/>
            <a:ext cx="20116800" cy="952902"/>
          </a:xfrm>
          <a:custGeom>
            <a:avLst/>
            <a:gdLst>
              <a:gd name="connsiteX0" fmla="*/ 0 w 10058400"/>
              <a:gd name="connsiteY0" fmla="*/ 0 h 476451"/>
              <a:gd name="connsiteX1" fmla="*/ 10058400 w 10058400"/>
              <a:gd name="connsiteY1" fmla="*/ 0 h 476451"/>
              <a:gd name="connsiteX2" fmla="*/ 10058400 w 10058400"/>
              <a:gd name="connsiteY2" fmla="*/ 476451 h 476451"/>
              <a:gd name="connsiteX3" fmla="*/ 0 w 10058400"/>
              <a:gd name="connsiteY3" fmla="*/ 476451 h 476451"/>
              <a:gd name="connsiteX4" fmla="*/ 0 w 10058400"/>
              <a:gd name="connsiteY4" fmla="*/ 0 h 476451"/>
              <a:gd name="connsiteX0" fmla="*/ 0 w 10058400"/>
              <a:gd name="connsiteY0" fmla="*/ 0 h 476451"/>
              <a:gd name="connsiteX1" fmla="*/ 9659566 w 10058400"/>
              <a:gd name="connsiteY1" fmla="*/ 9728 h 476451"/>
              <a:gd name="connsiteX2" fmla="*/ 10058400 w 10058400"/>
              <a:gd name="connsiteY2" fmla="*/ 476451 h 476451"/>
              <a:gd name="connsiteX3" fmla="*/ 0 w 10058400"/>
              <a:gd name="connsiteY3" fmla="*/ 476451 h 476451"/>
              <a:gd name="connsiteX4" fmla="*/ 0 w 10058400"/>
              <a:gd name="connsiteY4" fmla="*/ 0 h 4764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0" h="476451">
                <a:moveTo>
                  <a:pt x="0" y="0"/>
                </a:moveTo>
                <a:lnTo>
                  <a:pt x="9659566" y="9728"/>
                </a:lnTo>
                <a:lnTo>
                  <a:pt x="10058400" y="476451"/>
                </a:lnTo>
                <a:lnTo>
                  <a:pt x="0" y="476451"/>
                </a:lnTo>
                <a:lnTo>
                  <a:pt x="0" y="0"/>
                </a:lnTo>
                <a:close/>
              </a:path>
            </a:pathLst>
          </a:custGeom>
          <a:solidFill>
            <a:srgbClr val="242A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9" name="Rectangle 1">
            <a:extLst>
              <a:ext uri="{FF2B5EF4-FFF2-40B4-BE49-F238E27FC236}">
                <a16:creationId xmlns:a16="http://schemas.microsoft.com/office/drawing/2014/main" id="{DCABDB59-E3AF-9E4E-83E2-4377510919B2}"/>
              </a:ext>
            </a:extLst>
          </p:cNvPr>
          <p:cNvSpPr/>
          <p:nvPr/>
        </p:nvSpPr>
        <p:spPr>
          <a:xfrm rot="10800000">
            <a:off x="19661187" y="12740402"/>
            <a:ext cx="4724400" cy="972356"/>
          </a:xfrm>
          <a:custGeom>
            <a:avLst/>
            <a:gdLst>
              <a:gd name="connsiteX0" fmla="*/ 0 w 10058400"/>
              <a:gd name="connsiteY0" fmla="*/ 0 h 476451"/>
              <a:gd name="connsiteX1" fmla="*/ 10058400 w 10058400"/>
              <a:gd name="connsiteY1" fmla="*/ 0 h 476451"/>
              <a:gd name="connsiteX2" fmla="*/ 10058400 w 10058400"/>
              <a:gd name="connsiteY2" fmla="*/ 476451 h 476451"/>
              <a:gd name="connsiteX3" fmla="*/ 0 w 10058400"/>
              <a:gd name="connsiteY3" fmla="*/ 476451 h 476451"/>
              <a:gd name="connsiteX4" fmla="*/ 0 w 10058400"/>
              <a:gd name="connsiteY4" fmla="*/ 0 h 476451"/>
              <a:gd name="connsiteX0" fmla="*/ 0 w 10058400"/>
              <a:gd name="connsiteY0" fmla="*/ 0 h 476451"/>
              <a:gd name="connsiteX1" fmla="*/ 9659566 w 10058400"/>
              <a:gd name="connsiteY1" fmla="*/ 9728 h 476451"/>
              <a:gd name="connsiteX2" fmla="*/ 10058400 w 10058400"/>
              <a:gd name="connsiteY2" fmla="*/ 476451 h 476451"/>
              <a:gd name="connsiteX3" fmla="*/ 0 w 10058400"/>
              <a:gd name="connsiteY3" fmla="*/ 476451 h 476451"/>
              <a:gd name="connsiteX4" fmla="*/ 0 w 10058400"/>
              <a:gd name="connsiteY4" fmla="*/ 0 h 476451"/>
              <a:gd name="connsiteX0" fmla="*/ 0 w 10058400"/>
              <a:gd name="connsiteY0" fmla="*/ 9727 h 486178"/>
              <a:gd name="connsiteX1" fmla="*/ 9145947 w 10058400"/>
              <a:gd name="connsiteY1" fmla="*/ 0 h 486178"/>
              <a:gd name="connsiteX2" fmla="*/ 10058400 w 10058400"/>
              <a:gd name="connsiteY2" fmla="*/ 486178 h 486178"/>
              <a:gd name="connsiteX3" fmla="*/ 0 w 10058400"/>
              <a:gd name="connsiteY3" fmla="*/ 486178 h 486178"/>
              <a:gd name="connsiteX4" fmla="*/ 0 w 10058400"/>
              <a:gd name="connsiteY4" fmla="*/ 9727 h 486178"/>
              <a:gd name="connsiteX0" fmla="*/ 0 w 10058400"/>
              <a:gd name="connsiteY0" fmla="*/ 19455 h 495906"/>
              <a:gd name="connsiteX1" fmla="*/ 8824933 w 10058400"/>
              <a:gd name="connsiteY1" fmla="*/ 0 h 495906"/>
              <a:gd name="connsiteX2" fmla="*/ 10058400 w 10058400"/>
              <a:gd name="connsiteY2" fmla="*/ 495906 h 495906"/>
              <a:gd name="connsiteX3" fmla="*/ 0 w 10058400"/>
              <a:gd name="connsiteY3" fmla="*/ 495906 h 495906"/>
              <a:gd name="connsiteX4" fmla="*/ 0 w 10058400"/>
              <a:gd name="connsiteY4" fmla="*/ 19455 h 495906"/>
              <a:gd name="connsiteX0" fmla="*/ 0 w 10058400"/>
              <a:gd name="connsiteY0" fmla="*/ 0 h 476451"/>
              <a:gd name="connsiteX1" fmla="*/ 8696526 w 10058400"/>
              <a:gd name="connsiteY1" fmla="*/ 1 h 476451"/>
              <a:gd name="connsiteX2" fmla="*/ 10058400 w 10058400"/>
              <a:gd name="connsiteY2" fmla="*/ 476451 h 476451"/>
              <a:gd name="connsiteX3" fmla="*/ 0 w 10058400"/>
              <a:gd name="connsiteY3" fmla="*/ 476451 h 476451"/>
              <a:gd name="connsiteX4" fmla="*/ 0 w 10058400"/>
              <a:gd name="connsiteY4" fmla="*/ 0 h 476451"/>
              <a:gd name="connsiteX0" fmla="*/ 0 w 10058400"/>
              <a:gd name="connsiteY0" fmla="*/ 9727 h 486178"/>
              <a:gd name="connsiteX1" fmla="*/ 8489422 w 10058400"/>
              <a:gd name="connsiteY1" fmla="*/ 0 h 486178"/>
              <a:gd name="connsiteX2" fmla="*/ 10058400 w 10058400"/>
              <a:gd name="connsiteY2" fmla="*/ 486178 h 486178"/>
              <a:gd name="connsiteX3" fmla="*/ 0 w 10058400"/>
              <a:gd name="connsiteY3" fmla="*/ 486178 h 486178"/>
              <a:gd name="connsiteX4" fmla="*/ 0 w 10058400"/>
              <a:gd name="connsiteY4" fmla="*/ 9727 h 486178"/>
              <a:gd name="connsiteX0" fmla="*/ 0 w 10058400"/>
              <a:gd name="connsiteY0" fmla="*/ 19454 h 495905"/>
              <a:gd name="connsiteX1" fmla="*/ 8365159 w 10058400"/>
              <a:gd name="connsiteY1" fmla="*/ 0 h 495905"/>
              <a:gd name="connsiteX2" fmla="*/ 10058400 w 10058400"/>
              <a:gd name="connsiteY2" fmla="*/ 495905 h 495905"/>
              <a:gd name="connsiteX3" fmla="*/ 0 w 10058400"/>
              <a:gd name="connsiteY3" fmla="*/ 495905 h 495905"/>
              <a:gd name="connsiteX4" fmla="*/ 0 w 10058400"/>
              <a:gd name="connsiteY4" fmla="*/ 19454 h 495905"/>
              <a:gd name="connsiteX0" fmla="*/ 0 w 10058400"/>
              <a:gd name="connsiteY0" fmla="*/ 0 h 476451"/>
              <a:gd name="connsiteX1" fmla="*/ 8365159 w 10058400"/>
              <a:gd name="connsiteY1" fmla="*/ 9729 h 476451"/>
              <a:gd name="connsiteX2" fmla="*/ 10058400 w 10058400"/>
              <a:gd name="connsiteY2" fmla="*/ 476451 h 476451"/>
              <a:gd name="connsiteX3" fmla="*/ 0 w 10058400"/>
              <a:gd name="connsiteY3" fmla="*/ 476451 h 476451"/>
              <a:gd name="connsiteX4" fmla="*/ 0 w 10058400"/>
              <a:gd name="connsiteY4" fmla="*/ 0 h 476451"/>
              <a:gd name="connsiteX0" fmla="*/ 0 w 10058400"/>
              <a:gd name="connsiteY0" fmla="*/ 0 h 476451"/>
              <a:gd name="connsiteX1" fmla="*/ 8406582 w 10058400"/>
              <a:gd name="connsiteY1" fmla="*/ 1 h 476451"/>
              <a:gd name="connsiteX2" fmla="*/ 10058400 w 10058400"/>
              <a:gd name="connsiteY2" fmla="*/ 476451 h 476451"/>
              <a:gd name="connsiteX3" fmla="*/ 0 w 10058400"/>
              <a:gd name="connsiteY3" fmla="*/ 476451 h 476451"/>
              <a:gd name="connsiteX4" fmla="*/ 0 w 10058400"/>
              <a:gd name="connsiteY4" fmla="*/ 0 h 476451"/>
              <a:gd name="connsiteX0" fmla="*/ 0 w 10058400"/>
              <a:gd name="connsiteY0" fmla="*/ 9727 h 486178"/>
              <a:gd name="connsiteX1" fmla="*/ 8282319 w 10058400"/>
              <a:gd name="connsiteY1" fmla="*/ 0 h 486178"/>
              <a:gd name="connsiteX2" fmla="*/ 10058400 w 10058400"/>
              <a:gd name="connsiteY2" fmla="*/ 486178 h 486178"/>
              <a:gd name="connsiteX3" fmla="*/ 0 w 10058400"/>
              <a:gd name="connsiteY3" fmla="*/ 486178 h 486178"/>
              <a:gd name="connsiteX4" fmla="*/ 0 w 10058400"/>
              <a:gd name="connsiteY4" fmla="*/ 9727 h 4861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0" h="486178">
                <a:moveTo>
                  <a:pt x="0" y="9727"/>
                </a:moveTo>
                <a:lnTo>
                  <a:pt x="8282319" y="0"/>
                </a:lnTo>
                <a:lnTo>
                  <a:pt x="10058400" y="486178"/>
                </a:lnTo>
                <a:lnTo>
                  <a:pt x="0" y="486178"/>
                </a:lnTo>
                <a:lnTo>
                  <a:pt x="0" y="9727"/>
                </a:lnTo>
                <a:close/>
              </a:path>
            </a:pathLst>
          </a:custGeom>
          <a:solidFill>
            <a:srgbClr val="10A4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10" name="TextBox 9">
            <a:extLst>
              <a:ext uri="{FF2B5EF4-FFF2-40B4-BE49-F238E27FC236}">
                <a16:creationId xmlns:a16="http://schemas.microsoft.com/office/drawing/2014/main" id="{0AEB7007-E625-9D46-83B5-4972FD01008C}"/>
              </a:ext>
            </a:extLst>
          </p:cNvPr>
          <p:cNvSpPr txBox="1"/>
          <p:nvPr/>
        </p:nvSpPr>
        <p:spPr>
          <a:xfrm>
            <a:off x="1220786" y="304801"/>
            <a:ext cx="22555201" cy="954107"/>
          </a:xfrm>
          <a:prstGeom prst="rect">
            <a:avLst/>
          </a:prstGeom>
          <a:noFill/>
        </p:spPr>
        <p:txBody>
          <a:bodyPr wrap="square" lIns="91440" tIns="45720" rIns="91440" bIns="45720" rtlCol="0" anchor="t">
            <a:spAutoFit/>
          </a:bodyPr>
          <a:lstStyle/>
          <a:p>
            <a:r>
              <a:rPr lang="en-US" sz="5600" b="1" cap="all">
                <a:solidFill>
                  <a:srgbClr val="ED493F"/>
                </a:solidFill>
                <a:cs typeface="Arial"/>
              </a:rPr>
              <a:t>PROJECT PLANNING</a:t>
            </a:r>
            <a:endParaRPr lang="en-US"/>
          </a:p>
        </p:txBody>
      </p:sp>
      <p:sp>
        <p:nvSpPr>
          <p:cNvPr id="11" name="Rectangle 10">
            <a:extLst>
              <a:ext uri="{FF2B5EF4-FFF2-40B4-BE49-F238E27FC236}">
                <a16:creationId xmlns:a16="http://schemas.microsoft.com/office/drawing/2014/main" id="{E9D72BB9-5ED9-FA48-A6D5-958A33ABC457}"/>
              </a:ext>
            </a:extLst>
          </p:cNvPr>
          <p:cNvSpPr/>
          <p:nvPr/>
        </p:nvSpPr>
        <p:spPr>
          <a:xfrm>
            <a:off x="1373187" y="1351240"/>
            <a:ext cx="2286000" cy="172760"/>
          </a:xfrm>
          <a:prstGeom prst="rect">
            <a:avLst/>
          </a:prstGeom>
          <a:solidFill>
            <a:srgbClr val="ED49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4" name="TextBox 3">
            <a:extLst>
              <a:ext uri="{FF2B5EF4-FFF2-40B4-BE49-F238E27FC236}">
                <a16:creationId xmlns:a16="http://schemas.microsoft.com/office/drawing/2014/main" id="{1C3C851A-3710-5C42-B09D-0AA56448AAB6}"/>
              </a:ext>
            </a:extLst>
          </p:cNvPr>
          <p:cNvSpPr txBox="1"/>
          <p:nvPr/>
        </p:nvSpPr>
        <p:spPr>
          <a:xfrm>
            <a:off x="13336588" y="6096000"/>
            <a:ext cx="10439400" cy="1200329"/>
          </a:xfrm>
          <a:prstGeom prst="rect">
            <a:avLst/>
          </a:prstGeom>
          <a:noFill/>
        </p:spPr>
        <p:txBody>
          <a:bodyPr wrap="square" rtlCol="0">
            <a:spAutoFit/>
          </a:bodyPr>
          <a:lstStyle/>
          <a:p>
            <a:pPr algn="ctr"/>
            <a:r>
              <a:rPr lang="en-US">
                <a:solidFill>
                  <a:schemeClr val="bg1"/>
                </a:solidFill>
              </a:rPr>
              <a:t>IMAGE PLACEHOLDER </a:t>
            </a:r>
          </a:p>
          <a:p>
            <a:pPr algn="ctr"/>
            <a:r>
              <a:rPr lang="en-US">
                <a:solidFill>
                  <a:schemeClr val="bg1"/>
                </a:solidFill>
              </a:rPr>
              <a:t>(DELETE THIS TEXT BOX)</a:t>
            </a:r>
          </a:p>
        </p:txBody>
      </p:sp>
      <p:sp>
        <p:nvSpPr>
          <p:cNvPr id="5" name="TextBox 4">
            <a:extLst>
              <a:ext uri="{FF2B5EF4-FFF2-40B4-BE49-F238E27FC236}">
                <a16:creationId xmlns:a16="http://schemas.microsoft.com/office/drawing/2014/main" id="{DF2ED0BB-353F-124C-9147-544431A4A9E8}"/>
              </a:ext>
            </a:extLst>
          </p:cNvPr>
          <p:cNvSpPr txBox="1"/>
          <p:nvPr/>
        </p:nvSpPr>
        <p:spPr>
          <a:xfrm>
            <a:off x="1220786" y="1931135"/>
            <a:ext cx="21667556" cy="10433625"/>
          </a:xfrm>
          <a:prstGeom prst="rect">
            <a:avLst/>
          </a:prstGeom>
          <a:noFill/>
        </p:spPr>
        <p:txBody>
          <a:bodyPr wrap="square" lIns="91440" tIns="45720" rIns="91440" bIns="45720" rtlCol="0" anchor="t">
            <a:spAutoFit/>
          </a:bodyPr>
          <a:lstStyle/>
          <a:p>
            <a:pPr marL="514350" indent="-514350">
              <a:buAutoNum type="arabicPeriod"/>
            </a:pPr>
            <a:r>
              <a:rPr lang="en-US" sz="3200" dirty="0">
                <a:solidFill>
                  <a:srgbClr val="2E3639"/>
                </a:solidFill>
                <a:cs typeface="Arial"/>
              </a:rPr>
              <a:t>PM review SOW and understand types of services we will deliver and costs we will incur, as well as any variation from standard pricing (hourly resource rates or fixed price fees)</a:t>
            </a:r>
          </a:p>
          <a:p>
            <a:pPr marL="514350" indent="-514350">
              <a:buAutoNum type="arabicPeriod"/>
            </a:pPr>
            <a:r>
              <a:rPr lang="en-US" sz="3200" dirty="0">
                <a:solidFill>
                  <a:srgbClr val="2E3639"/>
                </a:solidFill>
                <a:cs typeface="Arial"/>
              </a:rPr>
              <a:t>If PM fees are not included in SOW, multiply service fees X 15% to define a PM time budget.</a:t>
            </a:r>
          </a:p>
          <a:p>
            <a:pPr marL="514350" indent="-514350">
              <a:buAutoNum type="arabicPeriod"/>
            </a:pPr>
            <a:r>
              <a:rPr lang="en-US" sz="3200" dirty="0">
                <a:solidFill>
                  <a:srgbClr val="2E3639"/>
                </a:solidFill>
                <a:cs typeface="Arial"/>
              </a:rPr>
              <a:t>Open related Clarizen project and load subproject templates required for all services (</a:t>
            </a:r>
            <a:r>
              <a:rPr lang="en-US" sz="3200" i="1" dirty="0">
                <a:solidFill>
                  <a:srgbClr val="2E3639"/>
                </a:solidFill>
                <a:cs typeface="Arial"/>
                <a:hlinkClick r:id="rId3"/>
              </a:rPr>
              <a:t>Process here</a:t>
            </a:r>
            <a:r>
              <a:rPr lang="en-US" sz="3200" dirty="0">
                <a:solidFill>
                  <a:srgbClr val="2E3639"/>
                </a:solidFill>
                <a:cs typeface="Arial"/>
              </a:rPr>
              <a:t>)</a:t>
            </a:r>
            <a:endParaRPr lang="en-US" sz="3200" dirty="0">
              <a:solidFill>
                <a:srgbClr val="191D20"/>
              </a:solidFill>
              <a:cs typeface="Arial"/>
            </a:endParaRPr>
          </a:p>
          <a:p>
            <a:pPr marL="514350" indent="-514350">
              <a:buAutoNum type="arabicPeriod"/>
            </a:pPr>
            <a:r>
              <a:rPr lang="en-US" sz="3200" dirty="0">
                <a:solidFill>
                  <a:srgbClr val="2E3639"/>
                </a:solidFill>
                <a:cs typeface="Arial"/>
              </a:rPr>
              <a:t>If undefined budget is in plan, load the correct Revenue Department’s budget placeholder subproject, and edit planned Work hours per instructions on task.</a:t>
            </a:r>
            <a:endParaRPr lang="en-US" sz="3200" dirty="0">
              <a:ea typeface="+mn-lt"/>
              <a:cs typeface="+mn-lt"/>
            </a:endParaRPr>
          </a:p>
          <a:p>
            <a:pPr marL="514350" indent="-514350">
              <a:buAutoNum type="arabicPeriod"/>
            </a:pPr>
            <a:r>
              <a:rPr lang="en-US" sz="3200" dirty="0">
                <a:solidFill>
                  <a:srgbClr val="2E3639"/>
                </a:solidFill>
                <a:cs typeface="Arial"/>
              </a:rPr>
              <a:t>Replace all placeholder resources with known resources</a:t>
            </a:r>
            <a:r>
              <a:rPr lang="en-US" sz="3200" i="1" dirty="0">
                <a:solidFill>
                  <a:srgbClr val="2E3639"/>
                </a:solidFill>
                <a:cs typeface="Arial"/>
              </a:rPr>
              <a:t> (</a:t>
            </a:r>
            <a:r>
              <a:rPr lang="en-US" sz="3200" i="1" dirty="0">
                <a:solidFill>
                  <a:srgbClr val="2E3639"/>
                </a:solidFill>
                <a:cs typeface="Arial"/>
                <a:hlinkClick r:id="rId4"/>
              </a:rPr>
              <a:t>Process here</a:t>
            </a:r>
            <a:r>
              <a:rPr lang="en-US" sz="3200" i="1" dirty="0">
                <a:solidFill>
                  <a:srgbClr val="2E3639"/>
                </a:solidFill>
                <a:cs typeface="Arial"/>
              </a:rPr>
              <a:t>)</a:t>
            </a:r>
          </a:p>
          <a:p>
            <a:pPr marL="514350" indent="-514350">
              <a:buAutoNum type="arabicPeriod"/>
            </a:pPr>
            <a:r>
              <a:rPr lang="en-US" sz="3200" dirty="0">
                <a:solidFill>
                  <a:srgbClr val="2E3639"/>
                </a:solidFill>
                <a:cs typeface="Arial"/>
              </a:rPr>
              <a:t>Set any contract-defined resource bill rates that differ from our system defaults </a:t>
            </a:r>
            <a:r>
              <a:rPr lang="en-US" sz="3200" i="1" dirty="0">
                <a:solidFill>
                  <a:srgbClr val="2E3639"/>
                </a:solidFill>
                <a:cs typeface="Arial"/>
              </a:rPr>
              <a:t>(</a:t>
            </a:r>
            <a:r>
              <a:rPr lang="en-US" sz="3200" i="1" dirty="0">
                <a:solidFill>
                  <a:srgbClr val="2E3639"/>
                </a:solidFill>
                <a:cs typeface="Arial"/>
                <a:hlinkClick r:id="rId5"/>
              </a:rPr>
              <a:t>Process here</a:t>
            </a:r>
            <a:r>
              <a:rPr lang="en-US" sz="3200" i="1" dirty="0">
                <a:solidFill>
                  <a:srgbClr val="2E3639"/>
                </a:solidFill>
                <a:cs typeface="Arial"/>
              </a:rPr>
              <a:t>)</a:t>
            </a:r>
          </a:p>
          <a:p>
            <a:pPr marL="514350" indent="-514350">
              <a:buAutoNum type="arabicPeriod"/>
            </a:pPr>
            <a:r>
              <a:rPr lang="en-US" sz="3200" dirty="0">
                <a:solidFill>
                  <a:srgbClr val="2E3639"/>
                </a:solidFill>
                <a:latin typeface="Arial"/>
                <a:cs typeface="Arial"/>
              </a:rPr>
              <a:t>On CJ projects:</a:t>
            </a:r>
          </a:p>
          <a:p>
            <a:pPr marL="1428750" lvl="1" indent="-514350">
              <a:buAutoNum type="arabicPeriod"/>
            </a:pPr>
            <a:r>
              <a:rPr lang="en-US" sz="3200" dirty="0">
                <a:solidFill>
                  <a:srgbClr val="2E3639"/>
                </a:solidFill>
                <a:latin typeface="Arial"/>
                <a:cs typeface="Arial"/>
              </a:rPr>
              <a:t>Use “</a:t>
            </a:r>
            <a:r>
              <a:rPr lang="en-US" sz="3200" dirty="0">
                <a:solidFill>
                  <a:srgbClr val="2E3639"/>
                </a:solidFill>
                <a:latin typeface="Arial"/>
                <a:cs typeface="Arial"/>
                <a:hlinkClick r:id="rId6"/>
              </a:rPr>
              <a:t>Pricing Sheet and Calculators</a:t>
            </a:r>
            <a:r>
              <a:rPr lang="en-US" sz="3200" dirty="0">
                <a:solidFill>
                  <a:srgbClr val="2E3639"/>
                </a:solidFill>
                <a:latin typeface="Arial"/>
                <a:cs typeface="Arial"/>
              </a:rPr>
              <a:t>” excel doc to break out calling budget for labor hours and Commission/Bonus budget with 10% margin</a:t>
            </a:r>
          </a:p>
          <a:p>
            <a:pPr marL="1428750" lvl="1" indent="-514350">
              <a:buAutoNum type="arabicPeriod"/>
            </a:pPr>
            <a:r>
              <a:rPr lang="en-US" sz="3200" dirty="0">
                <a:solidFill>
                  <a:srgbClr val="2E3639"/>
                </a:solidFill>
                <a:latin typeface="Arial"/>
                <a:cs typeface="Arial"/>
              </a:rPr>
              <a:t>Enter all other required fields in Work Plan and Property Card (CJ Project Details). New additions:</a:t>
            </a:r>
          </a:p>
          <a:p>
            <a:pPr marL="2343150" lvl="2" indent="-514350">
              <a:buFont typeface="Arial" panose="020B0604020202020204" pitchFamily="34" charset="0"/>
              <a:buChar char="•"/>
            </a:pPr>
            <a:r>
              <a:rPr lang="en-US" sz="3200" dirty="0">
                <a:solidFill>
                  <a:srgbClr val="2E3639"/>
                </a:solidFill>
                <a:latin typeface="Arial"/>
                <a:cs typeface="Arial"/>
              </a:rPr>
              <a:t>Commission/Bonus Structure and Campaign Level</a:t>
            </a:r>
          </a:p>
          <a:p>
            <a:pPr marL="2343150" lvl="2" indent="-514350">
              <a:buFont typeface="Arial" panose="020B0604020202020204" pitchFamily="34" charset="0"/>
              <a:buChar char="•"/>
            </a:pPr>
            <a:r>
              <a:rPr lang="en-US" sz="3200" dirty="0">
                <a:solidFill>
                  <a:srgbClr val="2E3639"/>
                </a:solidFill>
                <a:latin typeface="Arial"/>
                <a:cs typeface="Arial"/>
              </a:rPr>
              <a:t>Maximum SQLs Allowed</a:t>
            </a:r>
            <a:endParaRPr lang="en-US" sz="3200" dirty="0">
              <a:cs typeface="Arial" panose="020B0604020202020204"/>
            </a:endParaRPr>
          </a:p>
          <a:p>
            <a:pPr marL="513715" indent="-514350">
              <a:buAutoNum type="arabicPeriod"/>
            </a:pPr>
            <a:r>
              <a:rPr lang="en-US" sz="3200" dirty="0">
                <a:solidFill>
                  <a:srgbClr val="2E3639"/>
                </a:solidFill>
                <a:latin typeface="Arial"/>
                <a:cs typeface="Arial"/>
              </a:rPr>
              <a:t>Plan Work hours</a:t>
            </a:r>
          </a:p>
          <a:p>
            <a:pPr marL="1428750" lvl="1" indent="-514350">
              <a:buFont typeface="Arial" panose="020B0604020202020204" pitchFamily="34" charset="0"/>
              <a:buChar char="•"/>
            </a:pPr>
            <a:r>
              <a:rPr lang="en-US" sz="3200" dirty="0">
                <a:solidFill>
                  <a:srgbClr val="2E3639"/>
                </a:solidFill>
                <a:latin typeface="Arial"/>
                <a:cs typeface="Arial"/>
              </a:rPr>
              <a:t>If Hourly, edit planned Work hours on tasks based on resource bill rates</a:t>
            </a:r>
          </a:p>
          <a:p>
            <a:pPr marL="1428750" lvl="1" indent="-514350">
              <a:buFont typeface="Arial" panose="020B0604020202020204" pitchFamily="34" charset="0"/>
              <a:buChar char="•"/>
            </a:pPr>
            <a:r>
              <a:rPr lang="en-US" sz="3200" dirty="0">
                <a:solidFill>
                  <a:srgbClr val="2E3639"/>
                </a:solidFill>
                <a:latin typeface="Arial"/>
                <a:cs typeface="Arial"/>
              </a:rPr>
              <a:t>If Lead Guarantee, edit planned Work hours on tasks based on (Hours Per SQL Maximum field x Weekly SQL Goal)</a:t>
            </a:r>
          </a:p>
          <a:p>
            <a:pPr marL="514350" indent="-514350">
              <a:buAutoNum type="arabicPeriod"/>
            </a:pPr>
            <a:r>
              <a:rPr lang="en-US" sz="3200" dirty="0">
                <a:solidFill>
                  <a:srgbClr val="2E3639"/>
                </a:solidFill>
                <a:latin typeface="Arial"/>
                <a:cs typeface="Arial"/>
              </a:rPr>
              <a:t>Enter</a:t>
            </a:r>
            <a:r>
              <a:rPr lang="en-US" sz="3200" dirty="0">
                <a:solidFill>
                  <a:srgbClr val="2E3639"/>
                </a:solidFill>
                <a:ea typeface="+mn-lt"/>
                <a:cs typeface="+mn-lt"/>
              </a:rPr>
              <a:t> fees into corresponding milestones' Fixed Price field. For effort-based work, refer to Expected Revenue for fees. For lead-based work, enter Weekly SQL Goals to populate expected revenue, and copy into Fixed Price.</a:t>
            </a:r>
          </a:p>
          <a:p>
            <a:pPr marL="514350" indent="-514350">
              <a:buAutoNum type="arabicPeriod"/>
            </a:pPr>
            <a:r>
              <a:rPr lang="en-US" sz="3200" dirty="0">
                <a:solidFill>
                  <a:srgbClr val="2E3639"/>
                </a:solidFill>
                <a:ea typeface="+mn-lt"/>
                <a:cs typeface="+mn-lt"/>
              </a:rPr>
              <a:t>Create Draft Expense Sheets for PO requests. Submit for approval when needed. </a:t>
            </a:r>
            <a:r>
              <a:rPr lang="en-US" sz="3200" i="1" dirty="0">
                <a:solidFill>
                  <a:srgbClr val="2E3639"/>
                </a:solidFill>
                <a:ea typeface="+mn-lt"/>
                <a:cs typeface="+mn-lt"/>
              </a:rPr>
              <a:t>(</a:t>
            </a:r>
            <a:r>
              <a:rPr lang="en-US" sz="3200" i="1" dirty="0">
                <a:solidFill>
                  <a:srgbClr val="2E3639"/>
                </a:solidFill>
                <a:ea typeface="+mn-lt"/>
                <a:cs typeface="+mn-lt"/>
                <a:hlinkClick r:id="rId7"/>
              </a:rPr>
              <a:t>Process here</a:t>
            </a:r>
            <a:r>
              <a:rPr lang="en-US" sz="3200" i="1" dirty="0">
                <a:solidFill>
                  <a:srgbClr val="2E3639"/>
                </a:solidFill>
                <a:ea typeface="+mn-lt"/>
                <a:cs typeface="+mn-lt"/>
              </a:rPr>
              <a:t>)</a:t>
            </a:r>
            <a:endParaRPr lang="en-US" sz="3200" dirty="0">
              <a:solidFill>
                <a:srgbClr val="2E3639"/>
              </a:solidFill>
              <a:cs typeface="Arial"/>
            </a:endParaRPr>
          </a:p>
        </p:txBody>
      </p:sp>
      <p:pic>
        <p:nvPicPr>
          <p:cNvPr id="12" name="Picture 11">
            <a:extLst>
              <a:ext uri="{FF2B5EF4-FFF2-40B4-BE49-F238E27FC236}">
                <a16:creationId xmlns:a16="http://schemas.microsoft.com/office/drawing/2014/main" id="{2194096B-9C14-EF41-B8D0-41B4F88A036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1039986" y="12927364"/>
            <a:ext cx="2869787" cy="601671"/>
          </a:xfrm>
          <a:prstGeom prst="rect">
            <a:avLst/>
          </a:prstGeom>
        </p:spPr>
      </p:pic>
    </p:spTree>
    <p:extLst>
      <p:ext uri="{BB962C8B-B14F-4D97-AF65-F5344CB8AC3E}">
        <p14:creationId xmlns:p14="http://schemas.microsoft.com/office/powerpoint/2010/main" val="839842964"/>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26F1546-4E48-284D-A451-5C201869F901}"/>
              </a:ext>
            </a:extLst>
          </p:cNvPr>
          <p:cNvSpPr/>
          <p:nvPr/>
        </p:nvSpPr>
        <p:spPr>
          <a:xfrm>
            <a:off x="1587" y="12763099"/>
            <a:ext cx="20116800" cy="952902"/>
          </a:xfrm>
          <a:custGeom>
            <a:avLst/>
            <a:gdLst>
              <a:gd name="connsiteX0" fmla="*/ 0 w 10058400"/>
              <a:gd name="connsiteY0" fmla="*/ 0 h 476451"/>
              <a:gd name="connsiteX1" fmla="*/ 10058400 w 10058400"/>
              <a:gd name="connsiteY1" fmla="*/ 0 h 476451"/>
              <a:gd name="connsiteX2" fmla="*/ 10058400 w 10058400"/>
              <a:gd name="connsiteY2" fmla="*/ 476451 h 476451"/>
              <a:gd name="connsiteX3" fmla="*/ 0 w 10058400"/>
              <a:gd name="connsiteY3" fmla="*/ 476451 h 476451"/>
              <a:gd name="connsiteX4" fmla="*/ 0 w 10058400"/>
              <a:gd name="connsiteY4" fmla="*/ 0 h 476451"/>
              <a:gd name="connsiteX0" fmla="*/ 0 w 10058400"/>
              <a:gd name="connsiteY0" fmla="*/ 0 h 476451"/>
              <a:gd name="connsiteX1" fmla="*/ 9659566 w 10058400"/>
              <a:gd name="connsiteY1" fmla="*/ 9728 h 476451"/>
              <a:gd name="connsiteX2" fmla="*/ 10058400 w 10058400"/>
              <a:gd name="connsiteY2" fmla="*/ 476451 h 476451"/>
              <a:gd name="connsiteX3" fmla="*/ 0 w 10058400"/>
              <a:gd name="connsiteY3" fmla="*/ 476451 h 476451"/>
              <a:gd name="connsiteX4" fmla="*/ 0 w 10058400"/>
              <a:gd name="connsiteY4" fmla="*/ 0 h 4764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0" h="476451">
                <a:moveTo>
                  <a:pt x="0" y="0"/>
                </a:moveTo>
                <a:lnTo>
                  <a:pt x="9659566" y="9728"/>
                </a:lnTo>
                <a:lnTo>
                  <a:pt x="10058400" y="476451"/>
                </a:lnTo>
                <a:lnTo>
                  <a:pt x="0" y="476451"/>
                </a:lnTo>
                <a:lnTo>
                  <a:pt x="0" y="0"/>
                </a:lnTo>
                <a:close/>
              </a:path>
            </a:pathLst>
          </a:custGeom>
          <a:solidFill>
            <a:srgbClr val="242A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9" name="Rectangle 1">
            <a:extLst>
              <a:ext uri="{FF2B5EF4-FFF2-40B4-BE49-F238E27FC236}">
                <a16:creationId xmlns:a16="http://schemas.microsoft.com/office/drawing/2014/main" id="{DCABDB59-E3AF-9E4E-83E2-4377510919B2}"/>
              </a:ext>
            </a:extLst>
          </p:cNvPr>
          <p:cNvSpPr/>
          <p:nvPr/>
        </p:nvSpPr>
        <p:spPr>
          <a:xfrm rot="10800000">
            <a:off x="19661187" y="12740402"/>
            <a:ext cx="4724400" cy="972356"/>
          </a:xfrm>
          <a:custGeom>
            <a:avLst/>
            <a:gdLst>
              <a:gd name="connsiteX0" fmla="*/ 0 w 10058400"/>
              <a:gd name="connsiteY0" fmla="*/ 0 h 476451"/>
              <a:gd name="connsiteX1" fmla="*/ 10058400 w 10058400"/>
              <a:gd name="connsiteY1" fmla="*/ 0 h 476451"/>
              <a:gd name="connsiteX2" fmla="*/ 10058400 w 10058400"/>
              <a:gd name="connsiteY2" fmla="*/ 476451 h 476451"/>
              <a:gd name="connsiteX3" fmla="*/ 0 w 10058400"/>
              <a:gd name="connsiteY3" fmla="*/ 476451 h 476451"/>
              <a:gd name="connsiteX4" fmla="*/ 0 w 10058400"/>
              <a:gd name="connsiteY4" fmla="*/ 0 h 476451"/>
              <a:gd name="connsiteX0" fmla="*/ 0 w 10058400"/>
              <a:gd name="connsiteY0" fmla="*/ 0 h 476451"/>
              <a:gd name="connsiteX1" fmla="*/ 9659566 w 10058400"/>
              <a:gd name="connsiteY1" fmla="*/ 9728 h 476451"/>
              <a:gd name="connsiteX2" fmla="*/ 10058400 w 10058400"/>
              <a:gd name="connsiteY2" fmla="*/ 476451 h 476451"/>
              <a:gd name="connsiteX3" fmla="*/ 0 w 10058400"/>
              <a:gd name="connsiteY3" fmla="*/ 476451 h 476451"/>
              <a:gd name="connsiteX4" fmla="*/ 0 w 10058400"/>
              <a:gd name="connsiteY4" fmla="*/ 0 h 476451"/>
              <a:gd name="connsiteX0" fmla="*/ 0 w 10058400"/>
              <a:gd name="connsiteY0" fmla="*/ 9727 h 486178"/>
              <a:gd name="connsiteX1" fmla="*/ 9145947 w 10058400"/>
              <a:gd name="connsiteY1" fmla="*/ 0 h 486178"/>
              <a:gd name="connsiteX2" fmla="*/ 10058400 w 10058400"/>
              <a:gd name="connsiteY2" fmla="*/ 486178 h 486178"/>
              <a:gd name="connsiteX3" fmla="*/ 0 w 10058400"/>
              <a:gd name="connsiteY3" fmla="*/ 486178 h 486178"/>
              <a:gd name="connsiteX4" fmla="*/ 0 w 10058400"/>
              <a:gd name="connsiteY4" fmla="*/ 9727 h 486178"/>
              <a:gd name="connsiteX0" fmla="*/ 0 w 10058400"/>
              <a:gd name="connsiteY0" fmla="*/ 19455 h 495906"/>
              <a:gd name="connsiteX1" fmla="*/ 8824933 w 10058400"/>
              <a:gd name="connsiteY1" fmla="*/ 0 h 495906"/>
              <a:gd name="connsiteX2" fmla="*/ 10058400 w 10058400"/>
              <a:gd name="connsiteY2" fmla="*/ 495906 h 495906"/>
              <a:gd name="connsiteX3" fmla="*/ 0 w 10058400"/>
              <a:gd name="connsiteY3" fmla="*/ 495906 h 495906"/>
              <a:gd name="connsiteX4" fmla="*/ 0 w 10058400"/>
              <a:gd name="connsiteY4" fmla="*/ 19455 h 495906"/>
              <a:gd name="connsiteX0" fmla="*/ 0 w 10058400"/>
              <a:gd name="connsiteY0" fmla="*/ 0 h 476451"/>
              <a:gd name="connsiteX1" fmla="*/ 8696526 w 10058400"/>
              <a:gd name="connsiteY1" fmla="*/ 1 h 476451"/>
              <a:gd name="connsiteX2" fmla="*/ 10058400 w 10058400"/>
              <a:gd name="connsiteY2" fmla="*/ 476451 h 476451"/>
              <a:gd name="connsiteX3" fmla="*/ 0 w 10058400"/>
              <a:gd name="connsiteY3" fmla="*/ 476451 h 476451"/>
              <a:gd name="connsiteX4" fmla="*/ 0 w 10058400"/>
              <a:gd name="connsiteY4" fmla="*/ 0 h 476451"/>
              <a:gd name="connsiteX0" fmla="*/ 0 w 10058400"/>
              <a:gd name="connsiteY0" fmla="*/ 9727 h 486178"/>
              <a:gd name="connsiteX1" fmla="*/ 8489422 w 10058400"/>
              <a:gd name="connsiteY1" fmla="*/ 0 h 486178"/>
              <a:gd name="connsiteX2" fmla="*/ 10058400 w 10058400"/>
              <a:gd name="connsiteY2" fmla="*/ 486178 h 486178"/>
              <a:gd name="connsiteX3" fmla="*/ 0 w 10058400"/>
              <a:gd name="connsiteY3" fmla="*/ 486178 h 486178"/>
              <a:gd name="connsiteX4" fmla="*/ 0 w 10058400"/>
              <a:gd name="connsiteY4" fmla="*/ 9727 h 486178"/>
              <a:gd name="connsiteX0" fmla="*/ 0 w 10058400"/>
              <a:gd name="connsiteY0" fmla="*/ 19454 h 495905"/>
              <a:gd name="connsiteX1" fmla="*/ 8365159 w 10058400"/>
              <a:gd name="connsiteY1" fmla="*/ 0 h 495905"/>
              <a:gd name="connsiteX2" fmla="*/ 10058400 w 10058400"/>
              <a:gd name="connsiteY2" fmla="*/ 495905 h 495905"/>
              <a:gd name="connsiteX3" fmla="*/ 0 w 10058400"/>
              <a:gd name="connsiteY3" fmla="*/ 495905 h 495905"/>
              <a:gd name="connsiteX4" fmla="*/ 0 w 10058400"/>
              <a:gd name="connsiteY4" fmla="*/ 19454 h 495905"/>
              <a:gd name="connsiteX0" fmla="*/ 0 w 10058400"/>
              <a:gd name="connsiteY0" fmla="*/ 0 h 476451"/>
              <a:gd name="connsiteX1" fmla="*/ 8365159 w 10058400"/>
              <a:gd name="connsiteY1" fmla="*/ 9729 h 476451"/>
              <a:gd name="connsiteX2" fmla="*/ 10058400 w 10058400"/>
              <a:gd name="connsiteY2" fmla="*/ 476451 h 476451"/>
              <a:gd name="connsiteX3" fmla="*/ 0 w 10058400"/>
              <a:gd name="connsiteY3" fmla="*/ 476451 h 476451"/>
              <a:gd name="connsiteX4" fmla="*/ 0 w 10058400"/>
              <a:gd name="connsiteY4" fmla="*/ 0 h 476451"/>
              <a:gd name="connsiteX0" fmla="*/ 0 w 10058400"/>
              <a:gd name="connsiteY0" fmla="*/ 0 h 476451"/>
              <a:gd name="connsiteX1" fmla="*/ 8406582 w 10058400"/>
              <a:gd name="connsiteY1" fmla="*/ 1 h 476451"/>
              <a:gd name="connsiteX2" fmla="*/ 10058400 w 10058400"/>
              <a:gd name="connsiteY2" fmla="*/ 476451 h 476451"/>
              <a:gd name="connsiteX3" fmla="*/ 0 w 10058400"/>
              <a:gd name="connsiteY3" fmla="*/ 476451 h 476451"/>
              <a:gd name="connsiteX4" fmla="*/ 0 w 10058400"/>
              <a:gd name="connsiteY4" fmla="*/ 0 h 476451"/>
              <a:gd name="connsiteX0" fmla="*/ 0 w 10058400"/>
              <a:gd name="connsiteY0" fmla="*/ 9727 h 486178"/>
              <a:gd name="connsiteX1" fmla="*/ 8282319 w 10058400"/>
              <a:gd name="connsiteY1" fmla="*/ 0 h 486178"/>
              <a:gd name="connsiteX2" fmla="*/ 10058400 w 10058400"/>
              <a:gd name="connsiteY2" fmla="*/ 486178 h 486178"/>
              <a:gd name="connsiteX3" fmla="*/ 0 w 10058400"/>
              <a:gd name="connsiteY3" fmla="*/ 486178 h 486178"/>
              <a:gd name="connsiteX4" fmla="*/ 0 w 10058400"/>
              <a:gd name="connsiteY4" fmla="*/ 9727 h 4861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0" h="486178">
                <a:moveTo>
                  <a:pt x="0" y="9727"/>
                </a:moveTo>
                <a:lnTo>
                  <a:pt x="8282319" y="0"/>
                </a:lnTo>
                <a:lnTo>
                  <a:pt x="10058400" y="486178"/>
                </a:lnTo>
                <a:lnTo>
                  <a:pt x="0" y="486178"/>
                </a:lnTo>
                <a:lnTo>
                  <a:pt x="0" y="9727"/>
                </a:lnTo>
                <a:close/>
              </a:path>
            </a:pathLst>
          </a:custGeom>
          <a:solidFill>
            <a:srgbClr val="10A4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10" name="TextBox 9">
            <a:extLst>
              <a:ext uri="{FF2B5EF4-FFF2-40B4-BE49-F238E27FC236}">
                <a16:creationId xmlns:a16="http://schemas.microsoft.com/office/drawing/2014/main" id="{0AEB7007-E625-9D46-83B5-4972FD01008C}"/>
              </a:ext>
            </a:extLst>
          </p:cNvPr>
          <p:cNvSpPr txBox="1"/>
          <p:nvPr/>
        </p:nvSpPr>
        <p:spPr>
          <a:xfrm>
            <a:off x="1220786" y="304801"/>
            <a:ext cx="22555201" cy="954107"/>
          </a:xfrm>
          <a:prstGeom prst="rect">
            <a:avLst/>
          </a:prstGeom>
          <a:noFill/>
        </p:spPr>
        <p:txBody>
          <a:bodyPr wrap="square" lIns="91440" tIns="45720" rIns="91440" bIns="45720" rtlCol="0" anchor="t">
            <a:spAutoFit/>
          </a:bodyPr>
          <a:lstStyle/>
          <a:p>
            <a:r>
              <a:rPr lang="en-US" sz="5600" b="1" cap="all" dirty="0">
                <a:solidFill>
                  <a:srgbClr val="ED493F"/>
                </a:solidFill>
                <a:cs typeface="Arial"/>
              </a:rPr>
              <a:t>PLAN TOLLGATE</a:t>
            </a:r>
          </a:p>
        </p:txBody>
      </p:sp>
      <p:sp>
        <p:nvSpPr>
          <p:cNvPr id="11" name="Rectangle 10">
            <a:extLst>
              <a:ext uri="{FF2B5EF4-FFF2-40B4-BE49-F238E27FC236}">
                <a16:creationId xmlns:a16="http://schemas.microsoft.com/office/drawing/2014/main" id="{E9D72BB9-5ED9-FA48-A6D5-958A33ABC457}"/>
              </a:ext>
            </a:extLst>
          </p:cNvPr>
          <p:cNvSpPr/>
          <p:nvPr/>
        </p:nvSpPr>
        <p:spPr>
          <a:xfrm>
            <a:off x="1373187" y="1351240"/>
            <a:ext cx="2286000" cy="172760"/>
          </a:xfrm>
          <a:prstGeom prst="rect">
            <a:avLst/>
          </a:prstGeom>
          <a:solidFill>
            <a:srgbClr val="ED49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4" name="TextBox 3">
            <a:extLst>
              <a:ext uri="{FF2B5EF4-FFF2-40B4-BE49-F238E27FC236}">
                <a16:creationId xmlns:a16="http://schemas.microsoft.com/office/drawing/2014/main" id="{1C3C851A-3710-5C42-B09D-0AA56448AAB6}"/>
              </a:ext>
            </a:extLst>
          </p:cNvPr>
          <p:cNvSpPr txBox="1"/>
          <p:nvPr/>
        </p:nvSpPr>
        <p:spPr>
          <a:xfrm>
            <a:off x="13336588" y="6096000"/>
            <a:ext cx="10439400" cy="1200329"/>
          </a:xfrm>
          <a:prstGeom prst="rect">
            <a:avLst/>
          </a:prstGeom>
          <a:noFill/>
        </p:spPr>
        <p:txBody>
          <a:bodyPr wrap="square" rtlCol="0">
            <a:spAutoFit/>
          </a:bodyPr>
          <a:lstStyle/>
          <a:p>
            <a:pPr algn="ctr"/>
            <a:r>
              <a:rPr lang="en-US">
                <a:solidFill>
                  <a:schemeClr val="bg1"/>
                </a:solidFill>
              </a:rPr>
              <a:t>IMAGE PLACEHOLDER </a:t>
            </a:r>
          </a:p>
          <a:p>
            <a:pPr algn="ctr"/>
            <a:r>
              <a:rPr lang="en-US">
                <a:solidFill>
                  <a:schemeClr val="bg1"/>
                </a:solidFill>
              </a:rPr>
              <a:t>(DELETE THIS TEXT BOX)</a:t>
            </a:r>
          </a:p>
        </p:txBody>
      </p:sp>
      <p:sp>
        <p:nvSpPr>
          <p:cNvPr id="5" name="TextBox 4">
            <a:extLst>
              <a:ext uri="{FF2B5EF4-FFF2-40B4-BE49-F238E27FC236}">
                <a16:creationId xmlns:a16="http://schemas.microsoft.com/office/drawing/2014/main" id="{DF2ED0BB-353F-124C-9147-544431A4A9E8}"/>
              </a:ext>
            </a:extLst>
          </p:cNvPr>
          <p:cNvSpPr txBox="1"/>
          <p:nvPr/>
        </p:nvSpPr>
        <p:spPr>
          <a:xfrm>
            <a:off x="1220786" y="2171849"/>
            <a:ext cx="12891906" cy="10248960"/>
          </a:xfrm>
          <a:prstGeom prst="rect">
            <a:avLst/>
          </a:prstGeom>
          <a:noFill/>
        </p:spPr>
        <p:txBody>
          <a:bodyPr wrap="square" lIns="91440" tIns="45720" rIns="91440" bIns="45720" rtlCol="0" anchor="t">
            <a:spAutoFit/>
          </a:bodyPr>
          <a:lstStyle/>
          <a:p>
            <a:r>
              <a:rPr lang="en-US" sz="3000" dirty="0">
                <a:solidFill>
                  <a:srgbClr val="2E3639"/>
                </a:solidFill>
                <a:cs typeface="Arial"/>
              </a:rPr>
              <a:t>Look at your Work Plan using “Management View”</a:t>
            </a:r>
          </a:p>
          <a:p>
            <a:r>
              <a:rPr lang="en-US" sz="3000" dirty="0">
                <a:solidFill>
                  <a:srgbClr val="2E3639"/>
                </a:solidFill>
                <a:cs typeface="Arial"/>
              </a:rPr>
              <a:t>Is </a:t>
            </a:r>
            <a:r>
              <a:rPr lang="en-US" sz="3000" b="1" dirty="0">
                <a:solidFill>
                  <a:srgbClr val="2E3639"/>
                </a:solidFill>
                <a:cs typeface="Arial"/>
              </a:rPr>
              <a:t>Budgeted Margin % </a:t>
            </a:r>
            <a:r>
              <a:rPr lang="en-US" sz="3000" dirty="0">
                <a:solidFill>
                  <a:srgbClr val="2E3639"/>
                </a:solidFill>
                <a:cs typeface="Arial"/>
              </a:rPr>
              <a:t>a positive number on all subprojects? On the parent project? (Note: In 2021 a minimum amount will be defined)</a:t>
            </a:r>
            <a:endParaRPr lang="en-US" sz="3000" dirty="0">
              <a:cs typeface="Arial"/>
            </a:endParaRPr>
          </a:p>
          <a:p>
            <a:pPr marL="1371600" lvl="1" indent="-457200">
              <a:buFont typeface="Arial"/>
              <a:buChar char="•"/>
            </a:pPr>
            <a:r>
              <a:rPr lang="en-US" sz="3000" dirty="0">
                <a:solidFill>
                  <a:srgbClr val="2E3639"/>
                </a:solidFill>
                <a:cs typeface="Arial"/>
              </a:rPr>
              <a:t>YES – go forward</a:t>
            </a:r>
            <a:endParaRPr lang="en-US" sz="3000" dirty="0">
              <a:cs typeface="Arial" panose="020B0604020202020204"/>
            </a:endParaRPr>
          </a:p>
          <a:p>
            <a:pPr marL="1371600" lvl="1" indent="-457200">
              <a:buFont typeface="Arial"/>
              <a:buChar char="•"/>
            </a:pPr>
            <a:r>
              <a:rPr lang="en-US" sz="3000" dirty="0">
                <a:solidFill>
                  <a:srgbClr val="2E3639"/>
                </a:solidFill>
                <a:cs typeface="Arial"/>
              </a:rPr>
              <a:t>NO to either level</a:t>
            </a:r>
          </a:p>
          <a:p>
            <a:pPr marL="2286000" lvl="2" indent="-457200">
              <a:buFont typeface="Arial"/>
              <a:buChar char="•"/>
            </a:pPr>
            <a:r>
              <a:rPr lang="en-US" sz="3000" dirty="0">
                <a:solidFill>
                  <a:srgbClr val="2E3639"/>
                </a:solidFill>
                <a:cs typeface="Arial"/>
              </a:rPr>
              <a:t>Look at individual subprojects to see which tactics are below margin</a:t>
            </a:r>
            <a:endParaRPr lang="en-US" sz="3000" dirty="0">
              <a:cs typeface="Arial" panose="020B0604020202020204"/>
            </a:endParaRPr>
          </a:p>
          <a:p>
            <a:pPr marL="3200400" lvl="3" indent="-457200">
              <a:buFont typeface="Arial"/>
              <a:buChar char="•"/>
            </a:pPr>
            <a:r>
              <a:rPr lang="en-US" sz="3000" dirty="0">
                <a:solidFill>
                  <a:srgbClr val="2E3639"/>
                </a:solidFill>
                <a:cs typeface="Arial"/>
              </a:rPr>
              <a:t>Allocate more budget if available from other services</a:t>
            </a:r>
          </a:p>
          <a:p>
            <a:pPr marL="3200400" lvl="3" indent="-457200">
              <a:buFont typeface="Arial"/>
              <a:buChar char="•"/>
            </a:pPr>
            <a:r>
              <a:rPr lang="en-US" sz="3000" dirty="0">
                <a:solidFill>
                  <a:srgbClr val="2E3639"/>
                </a:solidFill>
                <a:cs typeface="Arial"/>
              </a:rPr>
              <a:t>Change resources used</a:t>
            </a:r>
            <a:endParaRPr lang="en-US" sz="3000" dirty="0">
              <a:cs typeface="Arial" panose="020B0604020202020204"/>
            </a:endParaRPr>
          </a:p>
          <a:p>
            <a:pPr marL="3200400" lvl="3" indent="-457200">
              <a:buFont typeface="Arial"/>
              <a:buChar char="•"/>
            </a:pPr>
            <a:r>
              <a:rPr lang="en-US" sz="3000" dirty="0">
                <a:solidFill>
                  <a:srgbClr val="2E3639"/>
                </a:solidFill>
                <a:cs typeface="Arial"/>
              </a:rPr>
              <a:t>Decrease hours in plan or non-labor costs (click spend, etc.)</a:t>
            </a:r>
            <a:endParaRPr lang="en-US" sz="3000" dirty="0">
              <a:cs typeface="Arial" panose="020B0604020202020204"/>
            </a:endParaRPr>
          </a:p>
          <a:p>
            <a:pPr marL="2285365" lvl="2" indent="-457200">
              <a:buFont typeface="Arial"/>
              <a:buChar char="•"/>
            </a:pPr>
            <a:r>
              <a:rPr lang="en-US" sz="3000" dirty="0">
                <a:solidFill>
                  <a:srgbClr val="2E3639"/>
                </a:solidFill>
                <a:cs typeface="Arial"/>
              </a:rPr>
              <a:t>If there are issues with budget, asserted rates, and/or goals/expectations - set a meeting with SME and sales lead and:</a:t>
            </a:r>
          </a:p>
          <a:p>
            <a:pPr marL="3199765" lvl="3" indent="-457200">
              <a:buFont typeface="Arial"/>
              <a:buChar char="•"/>
            </a:pPr>
            <a:r>
              <a:rPr lang="en-US" sz="3000" dirty="0">
                <a:solidFill>
                  <a:srgbClr val="2E3639"/>
                </a:solidFill>
                <a:cs typeface="Arial"/>
              </a:rPr>
              <a:t>Come to agreement about which change(s) to implement on the project or opportunities to request more </a:t>
            </a:r>
            <a:r>
              <a:rPr lang="en-US" sz="3000" dirty="0" err="1">
                <a:solidFill>
                  <a:srgbClr val="2E3639"/>
                </a:solidFill>
                <a:cs typeface="Arial"/>
              </a:rPr>
              <a:t>bugdet</a:t>
            </a:r>
            <a:r>
              <a:rPr lang="en-US" sz="3000" dirty="0">
                <a:solidFill>
                  <a:srgbClr val="2E3639"/>
                </a:solidFill>
                <a:cs typeface="Arial"/>
              </a:rPr>
              <a:t> OR</a:t>
            </a:r>
            <a:endParaRPr lang="en-US" sz="3000" dirty="0">
              <a:solidFill>
                <a:srgbClr val="191D20"/>
              </a:solidFill>
              <a:cs typeface="Arial"/>
            </a:endParaRPr>
          </a:p>
          <a:p>
            <a:pPr marL="3199765" lvl="3" indent="-457200">
              <a:buFont typeface="Arial"/>
              <a:buChar char="•"/>
            </a:pPr>
            <a:r>
              <a:rPr lang="en-US" sz="3000" dirty="0">
                <a:solidFill>
                  <a:srgbClr val="2E3639"/>
                </a:solidFill>
                <a:cs typeface="Arial" panose="020B0604020202020204"/>
              </a:rPr>
              <a:t>Get SVP Ops approval to move forward</a:t>
            </a:r>
          </a:p>
          <a:p>
            <a:pPr marL="1370330" lvl="1" indent="-457200">
              <a:buFont typeface="Arial"/>
              <a:buChar char="•"/>
            </a:pPr>
            <a:r>
              <a:rPr lang="en-US" sz="3000" dirty="0">
                <a:solidFill>
                  <a:srgbClr val="2E3639"/>
                </a:solidFill>
                <a:cs typeface="Arial" panose="020B0604020202020204"/>
              </a:rPr>
              <a:t>Post a discussion message to Sarah Ottey that the project is planned and ready to Save as Baseline</a:t>
            </a:r>
          </a:p>
          <a:p>
            <a:pPr marL="1370330" lvl="1" indent="-457200">
              <a:buFont typeface="Arial"/>
              <a:buChar char="•"/>
            </a:pPr>
            <a:r>
              <a:rPr lang="en-US" sz="3000" dirty="0">
                <a:solidFill>
                  <a:srgbClr val="2E3639"/>
                </a:solidFill>
                <a:cs typeface="Arial" panose="020B0604020202020204"/>
              </a:rPr>
              <a:t>Sarah will review project plan for all best practices then Save as Baseline</a:t>
            </a:r>
          </a:p>
        </p:txBody>
      </p:sp>
      <p:pic>
        <p:nvPicPr>
          <p:cNvPr id="12" name="Picture 11">
            <a:extLst>
              <a:ext uri="{FF2B5EF4-FFF2-40B4-BE49-F238E27FC236}">
                <a16:creationId xmlns:a16="http://schemas.microsoft.com/office/drawing/2014/main" id="{2194096B-9C14-EF41-B8D0-41B4F88A03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039986" y="12927364"/>
            <a:ext cx="2869787" cy="601671"/>
          </a:xfrm>
          <a:prstGeom prst="rect">
            <a:avLst/>
          </a:prstGeom>
        </p:spPr>
      </p:pic>
      <p:pic>
        <p:nvPicPr>
          <p:cNvPr id="6" name="Picture 5" descr="Table&#10;&#10;Description automatically generated">
            <a:extLst>
              <a:ext uri="{FF2B5EF4-FFF2-40B4-BE49-F238E27FC236}">
                <a16:creationId xmlns:a16="http://schemas.microsoft.com/office/drawing/2014/main" id="{08FE7D30-9685-4E31-8998-F501EC6C33AA}"/>
              </a:ext>
            </a:extLst>
          </p:cNvPr>
          <p:cNvPicPr>
            <a:picLocks noChangeAspect="1"/>
          </p:cNvPicPr>
          <p:nvPr/>
        </p:nvPicPr>
        <p:blipFill rotWithShape="1">
          <a:blip r:embed="rId4">
            <a:extLst>
              <a:ext uri="{28A0092B-C50C-407E-A947-70E740481C1C}">
                <a14:useLocalDpi xmlns:a14="http://schemas.microsoft.com/office/drawing/2010/main" val="0"/>
              </a:ext>
            </a:extLst>
          </a:blip>
          <a:srcRect r="14895"/>
          <a:stretch/>
        </p:blipFill>
        <p:spPr>
          <a:xfrm>
            <a:off x="14671835" y="5744975"/>
            <a:ext cx="9104152" cy="2856493"/>
          </a:xfrm>
          <a:prstGeom prst="rect">
            <a:avLst/>
          </a:prstGeom>
        </p:spPr>
      </p:pic>
    </p:spTree>
    <p:extLst>
      <p:ext uri="{BB962C8B-B14F-4D97-AF65-F5344CB8AC3E}">
        <p14:creationId xmlns:p14="http://schemas.microsoft.com/office/powerpoint/2010/main" val="3507504438"/>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26F1546-4E48-284D-A451-5C201869F901}"/>
              </a:ext>
            </a:extLst>
          </p:cNvPr>
          <p:cNvSpPr/>
          <p:nvPr/>
        </p:nvSpPr>
        <p:spPr>
          <a:xfrm>
            <a:off x="1587" y="12763099"/>
            <a:ext cx="20116800" cy="952902"/>
          </a:xfrm>
          <a:custGeom>
            <a:avLst/>
            <a:gdLst>
              <a:gd name="connsiteX0" fmla="*/ 0 w 10058400"/>
              <a:gd name="connsiteY0" fmla="*/ 0 h 476451"/>
              <a:gd name="connsiteX1" fmla="*/ 10058400 w 10058400"/>
              <a:gd name="connsiteY1" fmla="*/ 0 h 476451"/>
              <a:gd name="connsiteX2" fmla="*/ 10058400 w 10058400"/>
              <a:gd name="connsiteY2" fmla="*/ 476451 h 476451"/>
              <a:gd name="connsiteX3" fmla="*/ 0 w 10058400"/>
              <a:gd name="connsiteY3" fmla="*/ 476451 h 476451"/>
              <a:gd name="connsiteX4" fmla="*/ 0 w 10058400"/>
              <a:gd name="connsiteY4" fmla="*/ 0 h 476451"/>
              <a:gd name="connsiteX0" fmla="*/ 0 w 10058400"/>
              <a:gd name="connsiteY0" fmla="*/ 0 h 476451"/>
              <a:gd name="connsiteX1" fmla="*/ 9659566 w 10058400"/>
              <a:gd name="connsiteY1" fmla="*/ 9728 h 476451"/>
              <a:gd name="connsiteX2" fmla="*/ 10058400 w 10058400"/>
              <a:gd name="connsiteY2" fmla="*/ 476451 h 476451"/>
              <a:gd name="connsiteX3" fmla="*/ 0 w 10058400"/>
              <a:gd name="connsiteY3" fmla="*/ 476451 h 476451"/>
              <a:gd name="connsiteX4" fmla="*/ 0 w 10058400"/>
              <a:gd name="connsiteY4" fmla="*/ 0 h 4764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0" h="476451">
                <a:moveTo>
                  <a:pt x="0" y="0"/>
                </a:moveTo>
                <a:lnTo>
                  <a:pt x="9659566" y="9728"/>
                </a:lnTo>
                <a:lnTo>
                  <a:pt x="10058400" y="476451"/>
                </a:lnTo>
                <a:lnTo>
                  <a:pt x="0" y="476451"/>
                </a:lnTo>
                <a:lnTo>
                  <a:pt x="0" y="0"/>
                </a:lnTo>
                <a:close/>
              </a:path>
            </a:pathLst>
          </a:custGeom>
          <a:solidFill>
            <a:srgbClr val="242A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9" name="Rectangle 1">
            <a:extLst>
              <a:ext uri="{FF2B5EF4-FFF2-40B4-BE49-F238E27FC236}">
                <a16:creationId xmlns:a16="http://schemas.microsoft.com/office/drawing/2014/main" id="{DCABDB59-E3AF-9E4E-83E2-4377510919B2}"/>
              </a:ext>
            </a:extLst>
          </p:cNvPr>
          <p:cNvSpPr/>
          <p:nvPr/>
        </p:nvSpPr>
        <p:spPr>
          <a:xfrm rot="10800000">
            <a:off x="19661187" y="12740402"/>
            <a:ext cx="4724400" cy="972356"/>
          </a:xfrm>
          <a:custGeom>
            <a:avLst/>
            <a:gdLst>
              <a:gd name="connsiteX0" fmla="*/ 0 w 10058400"/>
              <a:gd name="connsiteY0" fmla="*/ 0 h 476451"/>
              <a:gd name="connsiteX1" fmla="*/ 10058400 w 10058400"/>
              <a:gd name="connsiteY1" fmla="*/ 0 h 476451"/>
              <a:gd name="connsiteX2" fmla="*/ 10058400 w 10058400"/>
              <a:gd name="connsiteY2" fmla="*/ 476451 h 476451"/>
              <a:gd name="connsiteX3" fmla="*/ 0 w 10058400"/>
              <a:gd name="connsiteY3" fmla="*/ 476451 h 476451"/>
              <a:gd name="connsiteX4" fmla="*/ 0 w 10058400"/>
              <a:gd name="connsiteY4" fmla="*/ 0 h 476451"/>
              <a:gd name="connsiteX0" fmla="*/ 0 w 10058400"/>
              <a:gd name="connsiteY0" fmla="*/ 0 h 476451"/>
              <a:gd name="connsiteX1" fmla="*/ 9659566 w 10058400"/>
              <a:gd name="connsiteY1" fmla="*/ 9728 h 476451"/>
              <a:gd name="connsiteX2" fmla="*/ 10058400 w 10058400"/>
              <a:gd name="connsiteY2" fmla="*/ 476451 h 476451"/>
              <a:gd name="connsiteX3" fmla="*/ 0 w 10058400"/>
              <a:gd name="connsiteY3" fmla="*/ 476451 h 476451"/>
              <a:gd name="connsiteX4" fmla="*/ 0 w 10058400"/>
              <a:gd name="connsiteY4" fmla="*/ 0 h 476451"/>
              <a:gd name="connsiteX0" fmla="*/ 0 w 10058400"/>
              <a:gd name="connsiteY0" fmla="*/ 9727 h 486178"/>
              <a:gd name="connsiteX1" fmla="*/ 9145947 w 10058400"/>
              <a:gd name="connsiteY1" fmla="*/ 0 h 486178"/>
              <a:gd name="connsiteX2" fmla="*/ 10058400 w 10058400"/>
              <a:gd name="connsiteY2" fmla="*/ 486178 h 486178"/>
              <a:gd name="connsiteX3" fmla="*/ 0 w 10058400"/>
              <a:gd name="connsiteY3" fmla="*/ 486178 h 486178"/>
              <a:gd name="connsiteX4" fmla="*/ 0 w 10058400"/>
              <a:gd name="connsiteY4" fmla="*/ 9727 h 486178"/>
              <a:gd name="connsiteX0" fmla="*/ 0 w 10058400"/>
              <a:gd name="connsiteY0" fmla="*/ 19455 h 495906"/>
              <a:gd name="connsiteX1" fmla="*/ 8824933 w 10058400"/>
              <a:gd name="connsiteY1" fmla="*/ 0 h 495906"/>
              <a:gd name="connsiteX2" fmla="*/ 10058400 w 10058400"/>
              <a:gd name="connsiteY2" fmla="*/ 495906 h 495906"/>
              <a:gd name="connsiteX3" fmla="*/ 0 w 10058400"/>
              <a:gd name="connsiteY3" fmla="*/ 495906 h 495906"/>
              <a:gd name="connsiteX4" fmla="*/ 0 w 10058400"/>
              <a:gd name="connsiteY4" fmla="*/ 19455 h 495906"/>
              <a:gd name="connsiteX0" fmla="*/ 0 w 10058400"/>
              <a:gd name="connsiteY0" fmla="*/ 0 h 476451"/>
              <a:gd name="connsiteX1" fmla="*/ 8696526 w 10058400"/>
              <a:gd name="connsiteY1" fmla="*/ 1 h 476451"/>
              <a:gd name="connsiteX2" fmla="*/ 10058400 w 10058400"/>
              <a:gd name="connsiteY2" fmla="*/ 476451 h 476451"/>
              <a:gd name="connsiteX3" fmla="*/ 0 w 10058400"/>
              <a:gd name="connsiteY3" fmla="*/ 476451 h 476451"/>
              <a:gd name="connsiteX4" fmla="*/ 0 w 10058400"/>
              <a:gd name="connsiteY4" fmla="*/ 0 h 476451"/>
              <a:gd name="connsiteX0" fmla="*/ 0 w 10058400"/>
              <a:gd name="connsiteY0" fmla="*/ 9727 h 486178"/>
              <a:gd name="connsiteX1" fmla="*/ 8489422 w 10058400"/>
              <a:gd name="connsiteY1" fmla="*/ 0 h 486178"/>
              <a:gd name="connsiteX2" fmla="*/ 10058400 w 10058400"/>
              <a:gd name="connsiteY2" fmla="*/ 486178 h 486178"/>
              <a:gd name="connsiteX3" fmla="*/ 0 w 10058400"/>
              <a:gd name="connsiteY3" fmla="*/ 486178 h 486178"/>
              <a:gd name="connsiteX4" fmla="*/ 0 w 10058400"/>
              <a:gd name="connsiteY4" fmla="*/ 9727 h 486178"/>
              <a:gd name="connsiteX0" fmla="*/ 0 w 10058400"/>
              <a:gd name="connsiteY0" fmla="*/ 19454 h 495905"/>
              <a:gd name="connsiteX1" fmla="*/ 8365159 w 10058400"/>
              <a:gd name="connsiteY1" fmla="*/ 0 h 495905"/>
              <a:gd name="connsiteX2" fmla="*/ 10058400 w 10058400"/>
              <a:gd name="connsiteY2" fmla="*/ 495905 h 495905"/>
              <a:gd name="connsiteX3" fmla="*/ 0 w 10058400"/>
              <a:gd name="connsiteY3" fmla="*/ 495905 h 495905"/>
              <a:gd name="connsiteX4" fmla="*/ 0 w 10058400"/>
              <a:gd name="connsiteY4" fmla="*/ 19454 h 495905"/>
              <a:gd name="connsiteX0" fmla="*/ 0 w 10058400"/>
              <a:gd name="connsiteY0" fmla="*/ 0 h 476451"/>
              <a:gd name="connsiteX1" fmla="*/ 8365159 w 10058400"/>
              <a:gd name="connsiteY1" fmla="*/ 9729 h 476451"/>
              <a:gd name="connsiteX2" fmla="*/ 10058400 w 10058400"/>
              <a:gd name="connsiteY2" fmla="*/ 476451 h 476451"/>
              <a:gd name="connsiteX3" fmla="*/ 0 w 10058400"/>
              <a:gd name="connsiteY3" fmla="*/ 476451 h 476451"/>
              <a:gd name="connsiteX4" fmla="*/ 0 w 10058400"/>
              <a:gd name="connsiteY4" fmla="*/ 0 h 476451"/>
              <a:gd name="connsiteX0" fmla="*/ 0 w 10058400"/>
              <a:gd name="connsiteY0" fmla="*/ 0 h 476451"/>
              <a:gd name="connsiteX1" fmla="*/ 8406582 w 10058400"/>
              <a:gd name="connsiteY1" fmla="*/ 1 h 476451"/>
              <a:gd name="connsiteX2" fmla="*/ 10058400 w 10058400"/>
              <a:gd name="connsiteY2" fmla="*/ 476451 h 476451"/>
              <a:gd name="connsiteX3" fmla="*/ 0 w 10058400"/>
              <a:gd name="connsiteY3" fmla="*/ 476451 h 476451"/>
              <a:gd name="connsiteX4" fmla="*/ 0 w 10058400"/>
              <a:gd name="connsiteY4" fmla="*/ 0 h 476451"/>
              <a:gd name="connsiteX0" fmla="*/ 0 w 10058400"/>
              <a:gd name="connsiteY0" fmla="*/ 9727 h 486178"/>
              <a:gd name="connsiteX1" fmla="*/ 8282319 w 10058400"/>
              <a:gd name="connsiteY1" fmla="*/ 0 h 486178"/>
              <a:gd name="connsiteX2" fmla="*/ 10058400 w 10058400"/>
              <a:gd name="connsiteY2" fmla="*/ 486178 h 486178"/>
              <a:gd name="connsiteX3" fmla="*/ 0 w 10058400"/>
              <a:gd name="connsiteY3" fmla="*/ 486178 h 486178"/>
              <a:gd name="connsiteX4" fmla="*/ 0 w 10058400"/>
              <a:gd name="connsiteY4" fmla="*/ 9727 h 4861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0" h="486178">
                <a:moveTo>
                  <a:pt x="0" y="9727"/>
                </a:moveTo>
                <a:lnTo>
                  <a:pt x="8282319" y="0"/>
                </a:lnTo>
                <a:lnTo>
                  <a:pt x="10058400" y="486178"/>
                </a:lnTo>
                <a:lnTo>
                  <a:pt x="0" y="486178"/>
                </a:lnTo>
                <a:lnTo>
                  <a:pt x="0" y="9727"/>
                </a:lnTo>
                <a:close/>
              </a:path>
            </a:pathLst>
          </a:custGeom>
          <a:solidFill>
            <a:srgbClr val="10A4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10" name="TextBox 9">
            <a:extLst>
              <a:ext uri="{FF2B5EF4-FFF2-40B4-BE49-F238E27FC236}">
                <a16:creationId xmlns:a16="http://schemas.microsoft.com/office/drawing/2014/main" id="{0AEB7007-E625-9D46-83B5-4972FD01008C}"/>
              </a:ext>
            </a:extLst>
          </p:cNvPr>
          <p:cNvSpPr txBox="1"/>
          <p:nvPr/>
        </p:nvSpPr>
        <p:spPr>
          <a:xfrm>
            <a:off x="1220786" y="304801"/>
            <a:ext cx="22555201" cy="954107"/>
          </a:xfrm>
          <a:prstGeom prst="rect">
            <a:avLst/>
          </a:prstGeom>
          <a:noFill/>
        </p:spPr>
        <p:txBody>
          <a:bodyPr wrap="square" lIns="91440" tIns="45720" rIns="91440" bIns="45720" rtlCol="0" anchor="t">
            <a:spAutoFit/>
          </a:bodyPr>
          <a:lstStyle/>
          <a:p>
            <a:r>
              <a:rPr lang="en-US" sz="5600" b="1" cap="all" dirty="0">
                <a:solidFill>
                  <a:srgbClr val="ED493F"/>
                </a:solidFill>
                <a:cs typeface="Arial"/>
              </a:rPr>
              <a:t>PERFORMANCE ANALYSIS</a:t>
            </a:r>
          </a:p>
        </p:txBody>
      </p:sp>
      <p:sp>
        <p:nvSpPr>
          <p:cNvPr id="11" name="Rectangle 10">
            <a:extLst>
              <a:ext uri="{FF2B5EF4-FFF2-40B4-BE49-F238E27FC236}">
                <a16:creationId xmlns:a16="http://schemas.microsoft.com/office/drawing/2014/main" id="{E9D72BB9-5ED9-FA48-A6D5-958A33ABC457}"/>
              </a:ext>
            </a:extLst>
          </p:cNvPr>
          <p:cNvSpPr/>
          <p:nvPr/>
        </p:nvSpPr>
        <p:spPr>
          <a:xfrm>
            <a:off x="1373187" y="1351240"/>
            <a:ext cx="2286000" cy="172760"/>
          </a:xfrm>
          <a:prstGeom prst="rect">
            <a:avLst/>
          </a:prstGeom>
          <a:solidFill>
            <a:srgbClr val="ED49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4" name="TextBox 3">
            <a:extLst>
              <a:ext uri="{FF2B5EF4-FFF2-40B4-BE49-F238E27FC236}">
                <a16:creationId xmlns:a16="http://schemas.microsoft.com/office/drawing/2014/main" id="{1C3C851A-3710-5C42-B09D-0AA56448AAB6}"/>
              </a:ext>
            </a:extLst>
          </p:cNvPr>
          <p:cNvSpPr txBox="1"/>
          <p:nvPr/>
        </p:nvSpPr>
        <p:spPr>
          <a:xfrm>
            <a:off x="13336588" y="6096000"/>
            <a:ext cx="10439400" cy="1200329"/>
          </a:xfrm>
          <a:prstGeom prst="rect">
            <a:avLst/>
          </a:prstGeom>
          <a:noFill/>
        </p:spPr>
        <p:txBody>
          <a:bodyPr wrap="square" rtlCol="0">
            <a:spAutoFit/>
          </a:bodyPr>
          <a:lstStyle/>
          <a:p>
            <a:pPr algn="ctr"/>
            <a:r>
              <a:rPr lang="en-US">
                <a:solidFill>
                  <a:schemeClr val="bg1"/>
                </a:solidFill>
              </a:rPr>
              <a:t>IMAGE PLACEHOLDER </a:t>
            </a:r>
          </a:p>
          <a:p>
            <a:pPr algn="ctr"/>
            <a:r>
              <a:rPr lang="en-US">
                <a:solidFill>
                  <a:schemeClr val="bg1"/>
                </a:solidFill>
              </a:rPr>
              <a:t>(DELETE THIS TEXT BOX)</a:t>
            </a:r>
          </a:p>
        </p:txBody>
      </p:sp>
      <p:sp>
        <p:nvSpPr>
          <p:cNvPr id="5" name="TextBox 4">
            <a:extLst>
              <a:ext uri="{FF2B5EF4-FFF2-40B4-BE49-F238E27FC236}">
                <a16:creationId xmlns:a16="http://schemas.microsoft.com/office/drawing/2014/main" id="{DF2ED0BB-353F-124C-9147-544431A4A9E8}"/>
              </a:ext>
            </a:extLst>
          </p:cNvPr>
          <p:cNvSpPr txBox="1"/>
          <p:nvPr/>
        </p:nvSpPr>
        <p:spPr>
          <a:xfrm>
            <a:off x="1222924" y="2874684"/>
            <a:ext cx="20546830" cy="9448740"/>
          </a:xfrm>
          <a:prstGeom prst="rect">
            <a:avLst/>
          </a:prstGeom>
          <a:noFill/>
        </p:spPr>
        <p:txBody>
          <a:bodyPr wrap="square" lIns="91440" tIns="45720" rIns="91440" bIns="45720" rtlCol="0" anchor="t">
            <a:spAutoFit/>
          </a:bodyPr>
          <a:lstStyle/>
          <a:p>
            <a:pPr marL="457200" indent="-457200">
              <a:buFont typeface="Arial"/>
              <a:buChar char="•"/>
            </a:pPr>
            <a:r>
              <a:rPr lang="en-US" sz="3200" dirty="0">
                <a:solidFill>
                  <a:srgbClr val="2E3639"/>
                </a:solidFill>
                <a:latin typeface="Arial"/>
                <a:cs typeface="Arial"/>
              </a:rPr>
              <a:t>Use the Management View and manage to the planned Work hours established in your baseline</a:t>
            </a:r>
          </a:p>
          <a:p>
            <a:pPr marL="457200" indent="-457200">
              <a:buFont typeface="Arial"/>
              <a:buChar char="•"/>
            </a:pPr>
            <a:r>
              <a:rPr lang="en-US" sz="3200" b="1" dirty="0">
                <a:solidFill>
                  <a:srgbClr val="2E3639"/>
                </a:solidFill>
                <a:latin typeface="Arial"/>
                <a:cs typeface="Arial"/>
              </a:rPr>
              <a:t>Baseline Work Variance </a:t>
            </a:r>
          </a:p>
          <a:p>
            <a:pPr marL="1371646" lvl="1" indent="-457200">
              <a:buFont typeface="Arial"/>
              <a:buChar char="•"/>
            </a:pPr>
            <a:r>
              <a:rPr lang="en-US" sz="3200" dirty="0">
                <a:solidFill>
                  <a:srgbClr val="2E3639"/>
                </a:solidFill>
                <a:latin typeface="Arial"/>
                <a:cs typeface="Arial"/>
              </a:rPr>
              <a:t>A negative number shows you’ve had to ADD Work hours and cost to your plan since you established your baseline plan and allocated budget. </a:t>
            </a:r>
          </a:p>
          <a:p>
            <a:pPr marL="2286091" lvl="2" indent="-457200">
              <a:buFont typeface="Arial"/>
              <a:buChar char="•"/>
            </a:pPr>
            <a:r>
              <a:rPr lang="en-US" sz="3200" dirty="0">
                <a:solidFill>
                  <a:srgbClr val="2E3639"/>
                </a:solidFill>
                <a:latin typeface="Arial"/>
                <a:cs typeface="Arial"/>
              </a:rPr>
              <a:t>Next step: Add budget to cover the additional hours planned OR</a:t>
            </a:r>
          </a:p>
          <a:p>
            <a:pPr marL="2286091" lvl="2" indent="-457200">
              <a:buFont typeface="Arial"/>
              <a:buChar char="•"/>
            </a:pPr>
            <a:r>
              <a:rPr lang="en-US" sz="3200" dirty="0">
                <a:solidFill>
                  <a:srgbClr val="2E3639"/>
                </a:solidFill>
                <a:latin typeface="Arial"/>
                <a:cs typeface="Arial"/>
              </a:rPr>
              <a:t>Reduce hours in other requested, draft, or active task areas of your plan where possible to maintain cost levels.</a:t>
            </a:r>
          </a:p>
          <a:p>
            <a:pPr marL="1371646" lvl="1" indent="-457200">
              <a:buFont typeface="Arial"/>
              <a:buChar char="•"/>
            </a:pPr>
            <a:r>
              <a:rPr lang="en-US" sz="3200" dirty="0">
                <a:solidFill>
                  <a:srgbClr val="2E3639"/>
                </a:solidFill>
                <a:latin typeface="Arial"/>
                <a:cs typeface="Arial"/>
              </a:rPr>
              <a:t>A positive number where time was logged shows time was reduced from original planned Work</a:t>
            </a:r>
          </a:p>
          <a:p>
            <a:pPr marL="457200" indent="-457200">
              <a:buFont typeface="Arial"/>
              <a:buChar char="•"/>
            </a:pPr>
            <a:r>
              <a:rPr lang="en-US" sz="3200" b="1" dirty="0">
                <a:solidFill>
                  <a:srgbClr val="2E3639"/>
                </a:solidFill>
                <a:latin typeface="Arial"/>
                <a:cs typeface="Arial"/>
              </a:rPr>
              <a:t>Work Variance</a:t>
            </a:r>
            <a:r>
              <a:rPr lang="en-US" sz="3200" dirty="0">
                <a:solidFill>
                  <a:srgbClr val="2E3639"/>
                </a:solidFill>
                <a:latin typeface="Arial"/>
                <a:cs typeface="Arial"/>
              </a:rPr>
              <a:t> </a:t>
            </a:r>
          </a:p>
          <a:p>
            <a:pPr marL="1371646" lvl="1" indent="-457200">
              <a:buFont typeface="Arial"/>
              <a:buChar char="•"/>
            </a:pPr>
            <a:r>
              <a:rPr lang="en-US" sz="3200" dirty="0">
                <a:solidFill>
                  <a:srgbClr val="2E3639"/>
                </a:solidFill>
                <a:latin typeface="Arial"/>
                <a:cs typeface="Arial"/>
              </a:rPr>
              <a:t>A negative number shows the resource logged more Actual Effort than planned Work.</a:t>
            </a:r>
          </a:p>
          <a:p>
            <a:pPr marL="2286091" lvl="2" indent="-457200">
              <a:buFont typeface="Arial"/>
              <a:buChar char="•"/>
            </a:pPr>
            <a:r>
              <a:rPr lang="en-US" sz="3200" dirty="0">
                <a:solidFill>
                  <a:srgbClr val="2E3639"/>
                </a:solidFill>
                <a:latin typeface="Arial"/>
                <a:cs typeface="Arial"/>
              </a:rPr>
              <a:t>Next step: Add budget to cover the additional hours logged OR</a:t>
            </a:r>
          </a:p>
          <a:p>
            <a:pPr marL="2286091" lvl="2" indent="-457200">
              <a:buFont typeface="Arial"/>
              <a:buChar char="•"/>
            </a:pPr>
            <a:r>
              <a:rPr lang="en-US" sz="3200" dirty="0">
                <a:solidFill>
                  <a:srgbClr val="2E3639"/>
                </a:solidFill>
                <a:latin typeface="Arial"/>
                <a:cs typeface="Arial"/>
              </a:rPr>
              <a:t>Reduce hours in other requested, draft, or active task areas of your plan where possible to maintain cost levels.</a:t>
            </a:r>
          </a:p>
          <a:p>
            <a:pPr marL="1371646" lvl="1" indent="-457200">
              <a:buFont typeface="Arial"/>
              <a:buChar char="•"/>
            </a:pPr>
            <a:r>
              <a:rPr lang="en-US" sz="3200" dirty="0">
                <a:solidFill>
                  <a:srgbClr val="2E3639"/>
                </a:solidFill>
                <a:latin typeface="Arial"/>
                <a:cs typeface="Arial"/>
              </a:rPr>
              <a:t>A positive number where time was logged shows efficiency/time saved from original planned Work</a:t>
            </a:r>
          </a:p>
          <a:p>
            <a:pPr marL="457200" indent="-457200">
              <a:buFont typeface="Arial"/>
              <a:buChar char="•"/>
            </a:pPr>
            <a:r>
              <a:rPr lang="en-US" sz="3200" b="1" dirty="0">
                <a:solidFill>
                  <a:srgbClr val="2E3639"/>
                </a:solidFill>
                <a:latin typeface="Arial"/>
                <a:cs typeface="Arial"/>
              </a:rPr>
              <a:t>Actual Cost</a:t>
            </a:r>
          </a:p>
          <a:p>
            <a:pPr marL="1371646" lvl="1" indent="-457200">
              <a:buFont typeface="Arial"/>
              <a:buChar char="•"/>
            </a:pPr>
            <a:r>
              <a:rPr lang="en-US" sz="3200" dirty="0">
                <a:solidFill>
                  <a:srgbClr val="2E3639"/>
                </a:solidFill>
                <a:latin typeface="Arial"/>
                <a:cs typeface="Arial"/>
              </a:rPr>
              <a:t>Costs from Labor (time logged) and Non-Labor (expense sheets). This number will appear in red on your work plan if it is higher than the original Budgeted Cost. This relates to Work Variance; adjust plan as noted above.</a:t>
            </a:r>
          </a:p>
          <a:p>
            <a:pPr marL="457200" indent="-457200">
              <a:buFont typeface="Arial"/>
              <a:buChar char="•"/>
            </a:pPr>
            <a:endParaRPr lang="en-US" sz="3200" dirty="0">
              <a:solidFill>
                <a:srgbClr val="2E3639"/>
              </a:solidFill>
              <a:cs typeface="Arial"/>
            </a:endParaRPr>
          </a:p>
        </p:txBody>
      </p:sp>
      <p:pic>
        <p:nvPicPr>
          <p:cNvPr id="12" name="Picture 11">
            <a:extLst>
              <a:ext uri="{FF2B5EF4-FFF2-40B4-BE49-F238E27FC236}">
                <a16:creationId xmlns:a16="http://schemas.microsoft.com/office/drawing/2014/main" id="{2194096B-9C14-EF41-B8D0-41B4F88A03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039986" y="12927364"/>
            <a:ext cx="2869787" cy="601671"/>
          </a:xfrm>
          <a:prstGeom prst="rect">
            <a:avLst/>
          </a:prstGeom>
        </p:spPr>
      </p:pic>
    </p:spTree>
    <p:extLst>
      <p:ext uri="{BB962C8B-B14F-4D97-AF65-F5344CB8AC3E}">
        <p14:creationId xmlns:p14="http://schemas.microsoft.com/office/powerpoint/2010/main" val="3158369036"/>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26F1546-4E48-284D-A451-5C201869F901}"/>
              </a:ext>
            </a:extLst>
          </p:cNvPr>
          <p:cNvSpPr/>
          <p:nvPr/>
        </p:nvSpPr>
        <p:spPr>
          <a:xfrm>
            <a:off x="1587" y="12763099"/>
            <a:ext cx="20116800" cy="952902"/>
          </a:xfrm>
          <a:custGeom>
            <a:avLst/>
            <a:gdLst>
              <a:gd name="connsiteX0" fmla="*/ 0 w 10058400"/>
              <a:gd name="connsiteY0" fmla="*/ 0 h 476451"/>
              <a:gd name="connsiteX1" fmla="*/ 10058400 w 10058400"/>
              <a:gd name="connsiteY1" fmla="*/ 0 h 476451"/>
              <a:gd name="connsiteX2" fmla="*/ 10058400 w 10058400"/>
              <a:gd name="connsiteY2" fmla="*/ 476451 h 476451"/>
              <a:gd name="connsiteX3" fmla="*/ 0 w 10058400"/>
              <a:gd name="connsiteY3" fmla="*/ 476451 h 476451"/>
              <a:gd name="connsiteX4" fmla="*/ 0 w 10058400"/>
              <a:gd name="connsiteY4" fmla="*/ 0 h 476451"/>
              <a:gd name="connsiteX0" fmla="*/ 0 w 10058400"/>
              <a:gd name="connsiteY0" fmla="*/ 0 h 476451"/>
              <a:gd name="connsiteX1" fmla="*/ 9659566 w 10058400"/>
              <a:gd name="connsiteY1" fmla="*/ 9728 h 476451"/>
              <a:gd name="connsiteX2" fmla="*/ 10058400 w 10058400"/>
              <a:gd name="connsiteY2" fmla="*/ 476451 h 476451"/>
              <a:gd name="connsiteX3" fmla="*/ 0 w 10058400"/>
              <a:gd name="connsiteY3" fmla="*/ 476451 h 476451"/>
              <a:gd name="connsiteX4" fmla="*/ 0 w 10058400"/>
              <a:gd name="connsiteY4" fmla="*/ 0 h 4764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0" h="476451">
                <a:moveTo>
                  <a:pt x="0" y="0"/>
                </a:moveTo>
                <a:lnTo>
                  <a:pt x="9659566" y="9728"/>
                </a:lnTo>
                <a:lnTo>
                  <a:pt x="10058400" y="476451"/>
                </a:lnTo>
                <a:lnTo>
                  <a:pt x="0" y="476451"/>
                </a:lnTo>
                <a:lnTo>
                  <a:pt x="0" y="0"/>
                </a:lnTo>
                <a:close/>
              </a:path>
            </a:pathLst>
          </a:custGeom>
          <a:solidFill>
            <a:srgbClr val="242A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9" name="Rectangle 1">
            <a:extLst>
              <a:ext uri="{FF2B5EF4-FFF2-40B4-BE49-F238E27FC236}">
                <a16:creationId xmlns:a16="http://schemas.microsoft.com/office/drawing/2014/main" id="{DCABDB59-E3AF-9E4E-83E2-4377510919B2}"/>
              </a:ext>
            </a:extLst>
          </p:cNvPr>
          <p:cNvSpPr/>
          <p:nvPr/>
        </p:nvSpPr>
        <p:spPr>
          <a:xfrm rot="10800000">
            <a:off x="19661187" y="12740402"/>
            <a:ext cx="4724400" cy="972356"/>
          </a:xfrm>
          <a:custGeom>
            <a:avLst/>
            <a:gdLst>
              <a:gd name="connsiteX0" fmla="*/ 0 w 10058400"/>
              <a:gd name="connsiteY0" fmla="*/ 0 h 476451"/>
              <a:gd name="connsiteX1" fmla="*/ 10058400 w 10058400"/>
              <a:gd name="connsiteY1" fmla="*/ 0 h 476451"/>
              <a:gd name="connsiteX2" fmla="*/ 10058400 w 10058400"/>
              <a:gd name="connsiteY2" fmla="*/ 476451 h 476451"/>
              <a:gd name="connsiteX3" fmla="*/ 0 w 10058400"/>
              <a:gd name="connsiteY3" fmla="*/ 476451 h 476451"/>
              <a:gd name="connsiteX4" fmla="*/ 0 w 10058400"/>
              <a:gd name="connsiteY4" fmla="*/ 0 h 476451"/>
              <a:gd name="connsiteX0" fmla="*/ 0 w 10058400"/>
              <a:gd name="connsiteY0" fmla="*/ 0 h 476451"/>
              <a:gd name="connsiteX1" fmla="*/ 9659566 w 10058400"/>
              <a:gd name="connsiteY1" fmla="*/ 9728 h 476451"/>
              <a:gd name="connsiteX2" fmla="*/ 10058400 w 10058400"/>
              <a:gd name="connsiteY2" fmla="*/ 476451 h 476451"/>
              <a:gd name="connsiteX3" fmla="*/ 0 w 10058400"/>
              <a:gd name="connsiteY3" fmla="*/ 476451 h 476451"/>
              <a:gd name="connsiteX4" fmla="*/ 0 w 10058400"/>
              <a:gd name="connsiteY4" fmla="*/ 0 h 476451"/>
              <a:gd name="connsiteX0" fmla="*/ 0 w 10058400"/>
              <a:gd name="connsiteY0" fmla="*/ 9727 h 486178"/>
              <a:gd name="connsiteX1" fmla="*/ 9145947 w 10058400"/>
              <a:gd name="connsiteY1" fmla="*/ 0 h 486178"/>
              <a:gd name="connsiteX2" fmla="*/ 10058400 w 10058400"/>
              <a:gd name="connsiteY2" fmla="*/ 486178 h 486178"/>
              <a:gd name="connsiteX3" fmla="*/ 0 w 10058400"/>
              <a:gd name="connsiteY3" fmla="*/ 486178 h 486178"/>
              <a:gd name="connsiteX4" fmla="*/ 0 w 10058400"/>
              <a:gd name="connsiteY4" fmla="*/ 9727 h 486178"/>
              <a:gd name="connsiteX0" fmla="*/ 0 w 10058400"/>
              <a:gd name="connsiteY0" fmla="*/ 19455 h 495906"/>
              <a:gd name="connsiteX1" fmla="*/ 8824933 w 10058400"/>
              <a:gd name="connsiteY1" fmla="*/ 0 h 495906"/>
              <a:gd name="connsiteX2" fmla="*/ 10058400 w 10058400"/>
              <a:gd name="connsiteY2" fmla="*/ 495906 h 495906"/>
              <a:gd name="connsiteX3" fmla="*/ 0 w 10058400"/>
              <a:gd name="connsiteY3" fmla="*/ 495906 h 495906"/>
              <a:gd name="connsiteX4" fmla="*/ 0 w 10058400"/>
              <a:gd name="connsiteY4" fmla="*/ 19455 h 495906"/>
              <a:gd name="connsiteX0" fmla="*/ 0 w 10058400"/>
              <a:gd name="connsiteY0" fmla="*/ 0 h 476451"/>
              <a:gd name="connsiteX1" fmla="*/ 8696526 w 10058400"/>
              <a:gd name="connsiteY1" fmla="*/ 1 h 476451"/>
              <a:gd name="connsiteX2" fmla="*/ 10058400 w 10058400"/>
              <a:gd name="connsiteY2" fmla="*/ 476451 h 476451"/>
              <a:gd name="connsiteX3" fmla="*/ 0 w 10058400"/>
              <a:gd name="connsiteY3" fmla="*/ 476451 h 476451"/>
              <a:gd name="connsiteX4" fmla="*/ 0 w 10058400"/>
              <a:gd name="connsiteY4" fmla="*/ 0 h 476451"/>
              <a:gd name="connsiteX0" fmla="*/ 0 w 10058400"/>
              <a:gd name="connsiteY0" fmla="*/ 9727 h 486178"/>
              <a:gd name="connsiteX1" fmla="*/ 8489422 w 10058400"/>
              <a:gd name="connsiteY1" fmla="*/ 0 h 486178"/>
              <a:gd name="connsiteX2" fmla="*/ 10058400 w 10058400"/>
              <a:gd name="connsiteY2" fmla="*/ 486178 h 486178"/>
              <a:gd name="connsiteX3" fmla="*/ 0 w 10058400"/>
              <a:gd name="connsiteY3" fmla="*/ 486178 h 486178"/>
              <a:gd name="connsiteX4" fmla="*/ 0 w 10058400"/>
              <a:gd name="connsiteY4" fmla="*/ 9727 h 486178"/>
              <a:gd name="connsiteX0" fmla="*/ 0 w 10058400"/>
              <a:gd name="connsiteY0" fmla="*/ 19454 h 495905"/>
              <a:gd name="connsiteX1" fmla="*/ 8365159 w 10058400"/>
              <a:gd name="connsiteY1" fmla="*/ 0 h 495905"/>
              <a:gd name="connsiteX2" fmla="*/ 10058400 w 10058400"/>
              <a:gd name="connsiteY2" fmla="*/ 495905 h 495905"/>
              <a:gd name="connsiteX3" fmla="*/ 0 w 10058400"/>
              <a:gd name="connsiteY3" fmla="*/ 495905 h 495905"/>
              <a:gd name="connsiteX4" fmla="*/ 0 w 10058400"/>
              <a:gd name="connsiteY4" fmla="*/ 19454 h 495905"/>
              <a:gd name="connsiteX0" fmla="*/ 0 w 10058400"/>
              <a:gd name="connsiteY0" fmla="*/ 0 h 476451"/>
              <a:gd name="connsiteX1" fmla="*/ 8365159 w 10058400"/>
              <a:gd name="connsiteY1" fmla="*/ 9729 h 476451"/>
              <a:gd name="connsiteX2" fmla="*/ 10058400 w 10058400"/>
              <a:gd name="connsiteY2" fmla="*/ 476451 h 476451"/>
              <a:gd name="connsiteX3" fmla="*/ 0 w 10058400"/>
              <a:gd name="connsiteY3" fmla="*/ 476451 h 476451"/>
              <a:gd name="connsiteX4" fmla="*/ 0 w 10058400"/>
              <a:gd name="connsiteY4" fmla="*/ 0 h 476451"/>
              <a:gd name="connsiteX0" fmla="*/ 0 w 10058400"/>
              <a:gd name="connsiteY0" fmla="*/ 0 h 476451"/>
              <a:gd name="connsiteX1" fmla="*/ 8406582 w 10058400"/>
              <a:gd name="connsiteY1" fmla="*/ 1 h 476451"/>
              <a:gd name="connsiteX2" fmla="*/ 10058400 w 10058400"/>
              <a:gd name="connsiteY2" fmla="*/ 476451 h 476451"/>
              <a:gd name="connsiteX3" fmla="*/ 0 w 10058400"/>
              <a:gd name="connsiteY3" fmla="*/ 476451 h 476451"/>
              <a:gd name="connsiteX4" fmla="*/ 0 w 10058400"/>
              <a:gd name="connsiteY4" fmla="*/ 0 h 476451"/>
              <a:gd name="connsiteX0" fmla="*/ 0 w 10058400"/>
              <a:gd name="connsiteY0" fmla="*/ 9727 h 486178"/>
              <a:gd name="connsiteX1" fmla="*/ 8282319 w 10058400"/>
              <a:gd name="connsiteY1" fmla="*/ 0 h 486178"/>
              <a:gd name="connsiteX2" fmla="*/ 10058400 w 10058400"/>
              <a:gd name="connsiteY2" fmla="*/ 486178 h 486178"/>
              <a:gd name="connsiteX3" fmla="*/ 0 w 10058400"/>
              <a:gd name="connsiteY3" fmla="*/ 486178 h 486178"/>
              <a:gd name="connsiteX4" fmla="*/ 0 w 10058400"/>
              <a:gd name="connsiteY4" fmla="*/ 9727 h 4861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0" h="486178">
                <a:moveTo>
                  <a:pt x="0" y="9727"/>
                </a:moveTo>
                <a:lnTo>
                  <a:pt x="8282319" y="0"/>
                </a:lnTo>
                <a:lnTo>
                  <a:pt x="10058400" y="486178"/>
                </a:lnTo>
                <a:lnTo>
                  <a:pt x="0" y="486178"/>
                </a:lnTo>
                <a:lnTo>
                  <a:pt x="0" y="9727"/>
                </a:lnTo>
                <a:close/>
              </a:path>
            </a:pathLst>
          </a:custGeom>
          <a:solidFill>
            <a:srgbClr val="10A4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10" name="TextBox 9">
            <a:extLst>
              <a:ext uri="{FF2B5EF4-FFF2-40B4-BE49-F238E27FC236}">
                <a16:creationId xmlns:a16="http://schemas.microsoft.com/office/drawing/2014/main" id="{0AEB7007-E625-9D46-83B5-4972FD01008C}"/>
              </a:ext>
            </a:extLst>
          </p:cNvPr>
          <p:cNvSpPr txBox="1"/>
          <p:nvPr/>
        </p:nvSpPr>
        <p:spPr>
          <a:xfrm>
            <a:off x="1220786" y="304801"/>
            <a:ext cx="22555201" cy="954107"/>
          </a:xfrm>
          <a:prstGeom prst="rect">
            <a:avLst/>
          </a:prstGeom>
          <a:noFill/>
        </p:spPr>
        <p:txBody>
          <a:bodyPr wrap="square" lIns="91440" tIns="45720" rIns="91440" bIns="45720" rtlCol="0" anchor="t">
            <a:spAutoFit/>
          </a:bodyPr>
          <a:lstStyle/>
          <a:p>
            <a:r>
              <a:rPr lang="en-US" sz="5600" b="1" cap="all" dirty="0">
                <a:solidFill>
                  <a:srgbClr val="ED493F"/>
                </a:solidFill>
                <a:cs typeface="Arial"/>
              </a:rPr>
              <a:t>PERFORMANCE ANALYSIS</a:t>
            </a:r>
          </a:p>
        </p:txBody>
      </p:sp>
      <p:sp>
        <p:nvSpPr>
          <p:cNvPr id="11" name="Rectangle 10">
            <a:extLst>
              <a:ext uri="{FF2B5EF4-FFF2-40B4-BE49-F238E27FC236}">
                <a16:creationId xmlns:a16="http://schemas.microsoft.com/office/drawing/2014/main" id="{E9D72BB9-5ED9-FA48-A6D5-958A33ABC457}"/>
              </a:ext>
            </a:extLst>
          </p:cNvPr>
          <p:cNvSpPr/>
          <p:nvPr/>
        </p:nvSpPr>
        <p:spPr>
          <a:xfrm>
            <a:off x="1373187" y="1351240"/>
            <a:ext cx="2286000" cy="172760"/>
          </a:xfrm>
          <a:prstGeom prst="rect">
            <a:avLst/>
          </a:prstGeom>
          <a:solidFill>
            <a:srgbClr val="ED49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4" name="TextBox 3">
            <a:extLst>
              <a:ext uri="{FF2B5EF4-FFF2-40B4-BE49-F238E27FC236}">
                <a16:creationId xmlns:a16="http://schemas.microsoft.com/office/drawing/2014/main" id="{1C3C851A-3710-5C42-B09D-0AA56448AAB6}"/>
              </a:ext>
            </a:extLst>
          </p:cNvPr>
          <p:cNvSpPr txBox="1"/>
          <p:nvPr/>
        </p:nvSpPr>
        <p:spPr>
          <a:xfrm>
            <a:off x="13336588" y="6096000"/>
            <a:ext cx="10439400" cy="1200329"/>
          </a:xfrm>
          <a:prstGeom prst="rect">
            <a:avLst/>
          </a:prstGeom>
          <a:noFill/>
        </p:spPr>
        <p:txBody>
          <a:bodyPr wrap="square" rtlCol="0">
            <a:spAutoFit/>
          </a:bodyPr>
          <a:lstStyle/>
          <a:p>
            <a:pPr algn="ctr"/>
            <a:r>
              <a:rPr lang="en-US">
                <a:solidFill>
                  <a:schemeClr val="bg1"/>
                </a:solidFill>
              </a:rPr>
              <a:t>IMAGE PLACEHOLDER </a:t>
            </a:r>
          </a:p>
          <a:p>
            <a:pPr algn="ctr"/>
            <a:r>
              <a:rPr lang="en-US">
                <a:solidFill>
                  <a:schemeClr val="bg1"/>
                </a:solidFill>
              </a:rPr>
              <a:t>(DELETE THIS TEXT BOX)</a:t>
            </a:r>
          </a:p>
        </p:txBody>
      </p:sp>
      <p:sp>
        <p:nvSpPr>
          <p:cNvPr id="5" name="TextBox 4">
            <a:extLst>
              <a:ext uri="{FF2B5EF4-FFF2-40B4-BE49-F238E27FC236}">
                <a16:creationId xmlns:a16="http://schemas.microsoft.com/office/drawing/2014/main" id="{DF2ED0BB-353F-124C-9147-544431A4A9E8}"/>
              </a:ext>
            </a:extLst>
          </p:cNvPr>
          <p:cNvSpPr txBox="1"/>
          <p:nvPr/>
        </p:nvSpPr>
        <p:spPr>
          <a:xfrm>
            <a:off x="1222924" y="2874684"/>
            <a:ext cx="6850986" cy="6494085"/>
          </a:xfrm>
          <a:prstGeom prst="rect">
            <a:avLst/>
          </a:prstGeom>
          <a:noFill/>
        </p:spPr>
        <p:txBody>
          <a:bodyPr wrap="square" lIns="91440" tIns="45720" rIns="91440" bIns="45720" rtlCol="0" anchor="t">
            <a:spAutoFit/>
          </a:bodyPr>
          <a:lstStyle/>
          <a:p>
            <a:pPr marL="457200" indent="-457200">
              <a:buFont typeface="Arial"/>
              <a:buChar char="•"/>
            </a:pPr>
            <a:r>
              <a:rPr lang="en-US" sz="3200">
                <a:solidFill>
                  <a:srgbClr val="2E3639"/>
                </a:solidFill>
                <a:latin typeface="Arial"/>
                <a:cs typeface="Arial"/>
              </a:rPr>
              <a:t>CJ plan templates include 3 tollgate milestones and tasks with action items.</a:t>
            </a:r>
            <a:endParaRPr lang="en-US">
              <a:solidFill>
                <a:srgbClr val="191D20"/>
              </a:solidFill>
              <a:latin typeface="Arial"/>
              <a:cs typeface="Arial"/>
            </a:endParaRPr>
          </a:p>
          <a:p>
            <a:pPr marL="457200" indent="-457200">
              <a:buFont typeface="Arial"/>
              <a:buChar char="•"/>
            </a:pPr>
            <a:r>
              <a:rPr lang="en-US" sz="3200">
                <a:solidFill>
                  <a:srgbClr val="2E3639"/>
                </a:solidFill>
                <a:latin typeface="Arial"/>
                <a:cs typeface="Arial"/>
              </a:rPr>
              <a:t>Evaluate performance metrics and find opportunities to optimize lists, expand campaign parameters where needed to improve profitability.</a:t>
            </a:r>
            <a:endParaRPr lang="en-US" sz="3200">
              <a:solidFill>
                <a:srgbClr val="2E3639"/>
              </a:solidFill>
              <a:cs typeface="Arial"/>
            </a:endParaRPr>
          </a:p>
          <a:p>
            <a:pPr marL="457200" indent="-457200">
              <a:buFont typeface="Arial"/>
              <a:buChar char="•"/>
            </a:pPr>
            <a:r>
              <a:rPr lang="en-US" sz="3200">
                <a:solidFill>
                  <a:srgbClr val="2E3639"/>
                </a:solidFill>
                <a:cs typeface="Arial"/>
              </a:rPr>
              <a:t>Mark them complete once resolved (pre-set with $0 Fixed Price, 0 Weekly SQL Goal, 0 Weekly SQLs and won't impact progress calculations).</a:t>
            </a:r>
          </a:p>
        </p:txBody>
      </p:sp>
      <p:pic>
        <p:nvPicPr>
          <p:cNvPr id="12" name="Picture 11">
            <a:extLst>
              <a:ext uri="{FF2B5EF4-FFF2-40B4-BE49-F238E27FC236}">
                <a16:creationId xmlns:a16="http://schemas.microsoft.com/office/drawing/2014/main" id="{2194096B-9C14-EF41-B8D0-41B4F88A03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039986" y="12927364"/>
            <a:ext cx="2869787" cy="601671"/>
          </a:xfrm>
          <a:prstGeom prst="rect">
            <a:avLst/>
          </a:prstGeom>
        </p:spPr>
      </p:pic>
      <p:pic>
        <p:nvPicPr>
          <p:cNvPr id="6" name="Picture 6" descr="Graphical user interface, text, application, email&#10;&#10;Description automatically generated">
            <a:extLst>
              <a:ext uri="{FF2B5EF4-FFF2-40B4-BE49-F238E27FC236}">
                <a16:creationId xmlns:a16="http://schemas.microsoft.com/office/drawing/2014/main" id="{25A00A6E-AA97-45B9-AB44-D889AB971899}"/>
              </a:ext>
            </a:extLst>
          </p:cNvPr>
          <p:cNvPicPr>
            <a:picLocks noChangeAspect="1"/>
          </p:cNvPicPr>
          <p:nvPr/>
        </p:nvPicPr>
        <p:blipFill>
          <a:blip r:embed="rId3"/>
          <a:stretch>
            <a:fillRect/>
          </a:stretch>
        </p:blipFill>
        <p:spPr>
          <a:xfrm>
            <a:off x="8319824" y="2666878"/>
            <a:ext cx="15339760" cy="8382241"/>
          </a:xfrm>
          <a:prstGeom prst="rect">
            <a:avLst/>
          </a:prstGeom>
        </p:spPr>
      </p:pic>
    </p:spTree>
    <p:extLst>
      <p:ext uri="{BB962C8B-B14F-4D97-AF65-F5344CB8AC3E}">
        <p14:creationId xmlns:p14="http://schemas.microsoft.com/office/powerpoint/2010/main" val="1459107859"/>
      </p:ext>
    </p:extLst>
  </p:cSld>
  <p:clrMapOvr>
    <a:masterClrMapping/>
  </p:clrMapOvr>
  <p:transition spd="med"/>
</p:sld>
</file>

<file path=ppt/theme/theme1.xml><?xml version="1.0" encoding="utf-8"?>
<a:theme xmlns:a="http://schemas.openxmlformats.org/drawingml/2006/main" name="Basic Slide">
  <a:themeElements>
    <a:clrScheme name="Custom 6">
      <a:dk1>
        <a:srgbClr val="191D20"/>
      </a:dk1>
      <a:lt1>
        <a:srgbClr val="FFFFFF"/>
      </a:lt1>
      <a:dk2>
        <a:srgbClr val="252E86"/>
      </a:dk2>
      <a:lt2>
        <a:srgbClr val="D5D5D5"/>
      </a:lt2>
      <a:accent1>
        <a:srgbClr val="2D3185"/>
      </a:accent1>
      <a:accent2>
        <a:srgbClr val="15A396"/>
      </a:accent2>
      <a:accent3>
        <a:srgbClr val="00BCD4"/>
      </a:accent3>
      <a:accent4>
        <a:srgbClr val="EE483E"/>
      </a:accent4>
      <a:accent5>
        <a:srgbClr val="FEC014"/>
      </a:accent5>
      <a:accent6>
        <a:srgbClr val="EAEAEA"/>
      </a:accent6>
      <a:hlink>
        <a:srgbClr val="06BCD4"/>
      </a:hlink>
      <a:folHlink>
        <a:srgbClr val="252E8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C426AF26E75514880D2E9AA5CD8D5FD" ma:contentTypeVersion="8" ma:contentTypeDescription="Create a new document." ma:contentTypeScope="" ma:versionID="619e5a47bfa72db948638e65c6ac1f90">
  <xsd:schema xmlns:xsd="http://www.w3.org/2001/XMLSchema" xmlns:xs="http://www.w3.org/2001/XMLSchema" xmlns:p="http://schemas.microsoft.com/office/2006/metadata/properties" xmlns:ns2="5d21ecf2-4295-401f-9344-34fc6e05b3bd" targetNamespace="http://schemas.microsoft.com/office/2006/metadata/properties" ma:root="true" ma:fieldsID="35571dd173ecea1746b8698bf07f68a2" ns2:_="">
    <xsd:import namespace="5d21ecf2-4295-401f-9344-34fc6e05b3b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AutoKeyPoints" minOccurs="0"/>
                <xsd:element ref="ns2:MediaServiceKeyPoint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d21ecf2-4295-401f-9344-34fc6e05b3bd"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F3FC506-1338-4CB1-810A-073A773146A3}">
  <ds:schemaRefs>
    <ds:schemaRef ds:uri="http://schemas.microsoft.com/sharepoint/v3/contenttype/forms"/>
  </ds:schemaRefs>
</ds:datastoreItem>
</file>

<file path=customXml/itemProps2.xml><?xml version="1.0" encoding="utf-8"?>
<ds:datastoreItem xmlns:ds="http://schemas.openxmlformats.org/officeDocument/2006/customXml" ds:itemID="{BAA83521-8E39-4691-89A4-9F9FF85BBC21}">
  <ds:schemaRefs>
    <ds:schemaRef ds:uri="5d21ecf2-4295-401f-9344-34fc6e05b3b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AAC48C16-B558-40D2-B7C7-501DF54C89AF}">
  <ds:schemaRef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5d21ecf2-4295-401f-9344-34fc6e05b3bd"/>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26</TotalTime>
  <Words>1539</Words>
  <Application>Microsoft Office PowerPoint</Application>
  <PresentationFormat>Custom</PresentationFormat>
  <Paragraphs>144</Paragraphs>
  <Slides>10</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Proxima Nova</vt:lpstr>
      <vt:lpstr>Wingdings</vt:lpstr>
      <vt:lpstr>Basic Slide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sottey</dc:creator>
  <cp:lastModifiedBy>Sarah Ottey</cp:lastModifiedBy>
  <cp:revision>899</cp:revision>
  <dcterms:modified xsi:type="dcterms:W3CDTF">2020-11-13T17:41:19Z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0x0101006C426AF26E75514880D2E9AA5CD8D5FD</vt:lpwstr>
  </property>
</Properties>
</file>