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15"/>
  </p:notesMasterIdLst>
  <p:sldIdLst>
    <p:sldId id="354" r:id="rId5"/>
    <p:sldId id="401" r:id="rId6"/>
    <p:sldId id="390" r:id="rId7"/>
    <p:sldId id="397" r:id="rId8"/>
    <p:sldId id="369" r:id="rId9"/>
    <p:sldId id="398" r:id="rId10"/>
    <p:sldId id="414" r:id="rId11"/>
    <p:sldId id="413" r:id="rId12"/>
    <p:sldId id="412" r:id="rId13"/>
    <p:sldId id="421" r:id="rId14"/>
  </p:sldIdLst>
  <p:sldSz cx="24387175" cy="13716000"/>
  <p:notesSz cx="7077075" cy="9363075"/>
  <p:defaultTextStyle>
    <a:defPPr>
      <a:defRPr lang="en-US"/>
    </a:defPPr>
    <a:lvl1pPr marL="0" algn="l" defTabSz="1828891" rtl="0" eaLnBrk="1" latinLnBrk="0" hangingPunct="1">
      <a:defRPr sz="3600" kern="1200">
        <a:solidFill>
          <a:schemeClr val="tx1"/>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My TSL Presentation" id="{6070A9A8-B97D-1544-A7CF-6AB46CB040F6}">
          <p14:sldIdLst>
            <p14:sldId id="354"/>
            <p14:sldId id="401"/>
            <p14:sldId id="390"/>
            <p14:sldId id="397"/>
            <p14:sldId id="369"/>
            <p14:sldId id="398"/>
            <p14:sldId id="414"/>
            <p14:sldId id="413"/>
            <p14:sldId id="412"/>
            <p14:sldId id="42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A88"/>
    <a:srgbClr val="2E3639"/>
    <a:srgbClr val="FEC013"/>
    <a:srgbClr val="10A496"/>
    <a:srgbClr val="ED493F"/>
    <a:srgbClr val="06BCD4"/>
    <a:srgbClr val="000000"/>
    <a:srgbClr val="4A86E8"/>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F91D03-FFB2-2AD5-3685-6E6C04867D53}" v="209" dt="2020-11-12T14:21:27.049"/>
    <p1510:client id="{BE8F6F58-59D6-49E3-81C5-4D3EB2F02B6D}" v="6" dt="2020-10-30T13:14:50.8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705" autoAdjust="0"/>
  </p:normalViewPr>
  <p:slideViewPr>
    <p:cSldViewPr snapToGrid="0">
      <p:cViewPr varScale="1">
        <p:scale>
          <a:sx n="28" d="100"/>
          <a:sy n="28" d="100"/>
        </p:scale>
        <p:origin x="10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741D813D-C274-8D46-83D5-4D2B85842462}" type="datetimeFigureOut">
              <a:rPr lang="en-US" smtClean="0"/>
              <a:t>11/13/2020</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729AB5EC-AA65-E44E-90A1-1B44EF3A4D53}" type="slidenum">
              <a:rPr lang="en-US" smtClean="0"/>
              <a:t>‹#›</a:t>
            </a:fld>
            <a:endParaRPr lang="en-US"/>
          </a:p>
        </p:txBody>
      </p:sp>
    </p:spTree>
    <p:extLst>
      <p:ext uri="{BB962C8B-B14F-4D97-AF65-F5344CB8AC3E}">
        <p14:creationId xmlns:p14="http://schemas.microsoft.com/office/powerpoint/2010/main" val="1187088250"/>
      </p:ext>
    </p:extLst>
  </p:cSld>
  <p:clrMap bg1="lt1" tx1="dk1" bg2="lt2" tx2="dk2" accent1="accent1" accent2="accent2" accent3="accent3" accent4="accent4" accent5="accent5" accent6="accent6" hlink="hlink" folHlink="folHlink"/>
  <p:notesStyle>
    <a:lvl1pPr marL="0" algn="l" defTabSz="1828891" rtl="0" eaLnBrk="1" latinLnBrk="0" hangingPunct="1">
      <a:defRPr sz="2400" kern="1200">
        <a:solidFill>
          <a:schemeClr val="tx1"/>
        </a:solidFill>
        <a:latin typeface="+mn-lt"/>
        <a:ea typeface="+mn-ea"/>
        <a:cs typeface="+mn-cs"/>
      </a:defRPr>
    </a:lvl1pPr>
    <a:lvl2pPr marL="914446" algn="l" defTabSz="1828891" rtl="0" eaLnBrk="1" latinLnBrk="0" hangingPunct="1">
      <a:defRPr sz="2400" kern="1200">
        <a:solidFill>
          <a:schemeClr val="tx1"/>
        </a:solidFill>
        <a:latin typeface="+mn-lt"/>
        <a:ea typeface="+mn-ea"/>
        <a:cs typeface="+mn-cs"/>
      </a:defRPr>
    </a:lvl2pPr>
    <a:lvl3pPr marL="1828891" algn="l" defTabSz="1828891" rtl="0" eaLnBrk="1" latinLnBrk="0" hangingPunct="1">
      <a:defRPr sz="2400" kern="1200">
        <a:solidFill>
          <a:schemeClr val="tx1"/>
        </a:solidFill>
        <a:latin typeface="+mn-lt"/>
        <a:ea typeface="+mn-ea"/>
        <a:cs typeface="+mn-cs"/>
      </a:defRPr>
    </a:lvl3pPr>
    <a:lvl4pPr marL="2743337" algn="l" defTabSz="1828891" rtl="0" eaLnBrk="1" latinLnBrk="0" hangingPunct="1">
      <a:defRPr sz="2400" kern="1200">
        <a:solidFill>
          <a:schemeClr val="tx1"/>
        </a:solidFill>
        <a:latin typeface="+mn-lt"/>
        <a:ea typeface="+mn-ea"/>
        <a:cs typeface="+mn-cs"/>
      </a:defRPr>
    </a:lvl4pPr>
    <a:lvl5pPr marL="3657783" algn="l" defTabSz="1828891" rtl="0" eaLnBrk="1" latinLnBrk="0" hangingPunct="1">
      <a:defRPr sz="2400" kern="1200">
        <a:solidFill>
          <a:schemeClr val="tx1"/>
        </a:solidFill>
        <a:latin typeface="+mn-lt"/>
        <a:ea typeface="+mn-ea"/>
        <a:cs typeface="+mn-cs"/>
      </a:defRPr>
    </a:lvl5pPr>
    <a:lvl6pPr marL="4572229" algn="l" defTabSz="1828891" rtl="0" eaLnBrk="1" latinLnBrk="0" hangingPunct="1">
      <a:defRPr sz="2400" kern="1200">
        <a:solidFill>
          <a:schemeClr val="tx1"/>
        </a:solidFill>
        <a:latin typeface="+mn-lt"/>
        <a:ea typeface="+mn-ea"/>
        <a:cs typeface="+mn-cs"/>
      </a:defRPr>
    </a:lvl6pPr>
    <a:lvl7pPr marL="5486674" algn="l" defTabSz="1828891" rtl="0" eaLnBrk="1" latinLnBrk="0" hangingPunct="1">
      <a:defRPr sz="2400" kern="1200">
        <a:solidFill>
          <a:schemeClr val="tx1"/>
        </a:solidFill>
        <a:latin typeface="+mn-lt"/>
        <a:ea typeface="+mn-ea"/>
        <a:cs typeface="+mn-cs"/>
      </a:defRPr>
    </a:lvl7pPr>
    <a:lvl8pPr marL="6401120" algn="l" defTabSz="1828891" rtl="0" eaLnBrk="1" latinLnBrk="0" hangingPunct="1">
      <a:defRPr sz="2400" kern="1200">
        <a:solidFill>
          <a:schemeClr val="tx1"/>
        </a:solidFill>
        <a:latin typeface="+mn-lt"/>
        <a:ea typeface="+mn-ea"/>
        <a:cs typeface="+mn-cs"/>
      </a:defRPr>
    </a:lvl8pPr>
    <a:lvl9pPr marL="7315566" algn="l" defTabSz="1828891"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29AB5EC-AA65-E44E-90A1-1B44EF3A4D53}" type="slidenum">
              <a:rPr lang="en-US" smtClean="0"/>
              <a:t>1</a:t>
            </a:fld>
            <a:endParaRPr lang="en-US"/>
          </a:p>
        </p:txBody>
      </p:sp>
    </p:spTree>
    <p:extLst>
      <p:ext uri="{BB962C8B-B14F-4D97-AF65-F5344CB8AC3E}">
        <p14:creationId xmlns:p14="http://schemas.microsoft.com/office/powerpoint/2010/main" val="1318109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a:t>Leveled out the digital production rates</a:t>
            </a:r>
          </a:p>
          <a:p>
            <a:pPr marL="342900" indent="-342900">
              <a:buFont typeface="Arial" panose="020B0604020202020204" pitchFamily="34" charset="0"/>
              <a:buChar char="•"/>
            </a:pPr>
            <a:r>
              <a:rPr lang="en-US" dirty="0"/>
              <a:t>Lowered Sr. SME rates to be more reasonable to our project budgets and customer base</a:t>
            </a:r>
          </a:p>
          <a:p>
            <a:pPr marL="342900" indent="-342900">
              <a:buFont typeface="Arial" panose="020B0604020202020204" pitchFamily="34" charset="0"/>
              <a:buChar char="•"/>
            </a:pPr>
            <a:r>
              <a:rPr lang="en-US" dirty="0"/>
              <a:t>Lowered Sr. PM rates</a:t>
            </a:r>
          </a:p>
          <a:p>
            <a:pPr marL="342900" indent="-342900">
              <a:buFont typeface="Arial" panose="020B0604020202020204" pitchFamily="34" charset="0"/>
              <a:buChar char="•"/>
            </a:pPr>
            <a:r>
              <a:rPr lang="en-US" dirty="0"/>
              <a:t>Important to note that we removed the factor of commissions from BDTM services hourly bill and cost rates because we are going to begin opening POs for those costs instead to more accurately attribute them to projects costs</a:t>
            </a:r>
          </a:p>
        </p:txBody>
      </p:sp>
      <p:sp>
        <p:nvSpPr>
          <p:cNvPr id="4" name="Slide Number Placeholder 3"/>
          <p:cNvSpPr>
            <a:spLocks noGrp="1"/>
          </p:cNvSpPr>
          <p:nvPr>
            <p:ph type="sldNum" sz="quarter" idx="5"/>
          </p:nvPr>
        </p:nvSpPr>
        <p:spPr/>
        <p:txBody>
          <a:bodyPr/>
          <a:lstStyle/>
          <a:p>
            <a:fld id="{729AB5EC-AA65-E44E-90A1-1B44EF3A4D53}" type="slidenum">
              <a:rPr lang="en-US" smtClean="0"/>
              <a:t>5</a:t>
            </a:fld>
            <a:endParaRPr lang="en-US"/>
          </a:p>
        </p:txBody>
      </p:sp>
    </p:spTree>
    <p:extLst>
      <p:ext uri="{BB962C8B-B14F-4D97-AF65-F5344CB8AC3E}">
        <p14:creationId xmlns:p14="http://schemas.microsoft.com/office/powerpoint/2010/main" val="3977217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pPr marL="342900" indent="-342900">
              <a:buFont typeface="Arial"/>
              <a:buChar char="•"/>
            </a:pPr>
            <a:r>
              <a:rPr lang="en-US" dirty="0">
                <a:cs typeface="Calibri"/>
              </a:rPr>
              <a:t>Fee entry – There are more rules to prevent entering a fee value into the wrong field or overriding Expected Revenue on accident.</a:t>
            </a:r>
          </a:p>
          <a:p>
            <a:pPr marL="342900" indent="-342900">
              <a:buFont typeface="Arial"/>
              <a:buChar char="•"/>
            </a:pPr>
            <a:r>
              <a:rPr lang="en-US" dirty="0">
                <a:cs typeface="Calibri"/>
              </a:rPr>
              <a:t>Expense Sheets – A change is that you can create DRAFT expense sheets to plan your POs before Finance Approval. You won't be able to submit them. This is so you can plan costs.</a:t>
            </a:r>
          </a:p>
        </p:txBody>
      </p:sp>
      <p:sp>
        <p:nvSpPr>
          <p:cNvPr id="4" name="Slide Number Placeholder 3"/>
          <p:cNvSpPr>
            <a:spLocks noGrp="1"/>
          </p:cNvSpPr>
          <p:nvPr>
            <p:ph type="sldNum" sz="quarter" idx="5"/>
          </p:nvPr>
        </p:nvSpPr>
        <p:spPr/>
        <p:txBody>
          <a:bodyPr/>
          <a:lstStyle/>
          <a:p>
            <a:fld id="{729AB5EC-AA65-E44E-90A1-1B44EF3A4D53}" type="slidenum">
              <a:rPr lang="en-US" smtClean="0"/>
              <a:t>6</a:t>
            </a:fld>
            <a:endParaRPr lang="en-US"/>
          </a:p>
        </p:txBody>
      </p:sp>
    </p:spTree>
    <p:extLst>
      <p:ext uri="{BB962C8B-B14F-4D97-AF65-F5344CB8AC3E}">
        <p14:creationId xmlns:p14="http://schemas.microsoft.com/office/powerpoint/2010/main" val="3319469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Tone of this is that the PM is only held to measure up to the levels that we’re asserting and run through discussion/decision process.</a:t>
            </a:r>
          </a:p>
        </p:txBody>
      </p:sp>
      <p:sp>
        <p:nvSpPr>
          <p:cNvPr id="4" name="Slide Number Placeholder 3"/>
          <p:cNvSpPr>
            <a:spLocks noGrp="1"/>
          </p:cNvSpPr>
          <p:nvPr>
            <p:ph type="sldNum" sz="quarter" idx="5"/>
          </p:nvPr>
        </p:nvSpPr>
        <p:spPr/>
        <p:txBody>
          <a:bodyPr/>
          <a:lstStyle/>
          <a:p>
            <a:fld id="{729AB5EC-AA65-E44E-90A1-1B44EF3A4D53}" type="slidenum">
              <a:rPr lang="en-US" smtClean="0"/>
              <a:t>7</a:t>
            </a:fld>
            <a:endParaRPr lang="en-US"/>
          </a:p>
        </p:txBody>
      </p:sp>
    </p:spTree>
    <p:extLst>
      <p:ext uri="{BB962C8B-B14F-4D97-AF65-F5344CB8AC3E}">
        <p14:creationId xmlns:p14="http://schemas.microsoft.com/office/powerpoint/2010/main" val="403550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29AB5EC-AA65-E44E-90A1-1B44EF3A4D53}" type="slidenum">
              <a:rPr lang="en-US" smtClean="0"/>
              <a:t>8</a:t>
            </a:fld>
            <a:endParaRPr lang="en-US"/>
          </a:p>
        </p:txBody>
      </p:sp>
    </p:spTree>
    <p:extLst>
      <p:ext uri="{BB962C8B-B14F-4D97-AF65-F5344CB8AC3E}">
        <p14:creationId xmlns:p14="http://schemas.microsoft.com/office/powerpoint/2010/main" val="1811305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729AB5EC-AA65-E44E-90A1-1B44EF3A4D53}" type="slidenum">
              <a:rPr lang="en-US" smtClean="0"/>
              <a:t>10</a:t>
            </a:fld>
            <a:endParaRPr lang="en-US"/>
          </a:p>
        </p:txBody>
      </p:sp>
    </p:spTree>
    <p:extLst>
      <p:ext uri="{BB962C8B-B14F-4D97-AF65-F5344CB8AC3E}">
        <p14:creationId xmlns:p14="http://schemas.microsoft.com/office/powerpoint/2010/main" val="86439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0DFE1F5-9489-A34E-B620-13479431BDF9}"/>
              </a:ext>
            </a:extLst>
          </p:cNvPr>
          <p:cNvSpPr>
            <a:spLocks noGrp="1"/>
          </p:cNvSpPr>
          <p:nvPr>
            <p:ph type="body" sz="quarter" idx="10" hasCustomPrompt="1"/>
          </p:nvPr>
        </p:nvSpPr>
        <p:spPr>
          <a:xfrm>
            <a:off x="992187" y="381000"/>
            <a:ext cx="21107400" cy="838200"/>
          </a:xfrm>
          <a:prstGeom prst="rect">
            <a:avLst/>
          </a:prstGeom>
        </p:spPr>
        <p:txBody>
          <a:bodyPr/>
          <a:lstStyle>
            <a:lvl1pPr>
              <a:defRPr sz="5600" b="1" cap="all" baseline="0">
                <a:solidFill>
                  <a:schemeClr val="accent4"/>
                </a:solidFill>
              </a:defRPr>
            </a:lvl1pPr>
          </a:lstStyle>
          <a:p>
            <a:pPr lvl="0"/>
            <a:r>
              <a:rPr lang="en-US"/>
              <a:t>Basic content slide</a:t>
            </a:r>
          </a:p>
        </p:txBody>
      </p:sp>
      <p:sp>
        <p:nvSpPr>
          <p:cNvPr id="8" name="Text Placeholder 7">
            <a:extLst>
              <a:ext uri="{FF2B5EF4-FFF2-40B4-BE49-F238E27FC236}">
                <a16:creationId xmlns:a16="http://schemas.microsoft.com/office/drawing/2014/main" id="{FEB36167-5B47-0A4D-88D4-48AA2195FCB2}"/>
              </a:ext>
            </a:extLst>
          </p:cNvPr>
          <p:cNvSpPr>
            <a:spLocks noGrp="1"/>
          </p:cNvSpPr>
          <p:nvPr>
            <p:ph type="body" sz="quarter" idx="11"/>
          </p:nvPr>
        </p:nvSpPr>
        <p:spPr>
          <a:xfrm>
            <a:off x="1144587" y="2895600"/>
            <a:ext cx="20955000" cy="3810000"/>
          </a:xfrm>
          <a:prstGeom prst="rect">
            <a:avLst/>
          </a:prstGeom>
        </p:spPr>
        <p:txBody>
          <a:bodyPr/>
          <a:lstStyle>
            <a:lvl1pPr>
              <a:lnSpc>
                <a:spcPct val="100000"/>
              </a:lnSpc>
              <a:defRPr sz="3200">
                <a:solidFill>
                  <a:srgbClr val="2E3639"/>
                </a:solidFill>
              </a:defRPr>
            </a:lvl1pPr>
            <a:lvl2pPr>
              <a:defRPr sz="3200"/>
            </a:lvl2pPr>
            <a:lvl3pPr>
              <a:defRPr sz="3200"/>
            </a:lvl3pPr>
            <a:lvl4pPr>
              <a:defRPr sz="3200"/>
            </a:lvl4pPr>
            <a:lvl5pPr>
              <a:defRPr sz="3200"/>
            </a:lvl5pPr>
          </a:lstStyle>
          <a:p>
            <a:pPr lvl="0"/>
            <a:r>
              <a:rPr lang="en-US"/>
              <a:t>Edit Master text styles</a:t>
            </a:r>
          </a:p>
        </p:txBody>
      </p:sp>
      <p:sp>
        <p:nvSpPr>
          <p:cNvPr id="10" name="Text Placeholder 9">
            <a:extLst>
              <a:ext uri="{FF2B5EF4-FFF2-40B4-BE49-F238E27FC236}">
                <a16:creationId xmlns:a16="http://schemas.microsoft.com/office/drawing/2014/main" id="{B7C7CF5D-BF51-454C-A3D0-CCA36D7D8D8E}"/>
              </a:ext>
            </a:extLst>
          </p:cNvPr>
          <p:cNvSpPr>
            <a:spLocks noGrp="1"/>
          </p:cNvSpPr>
          <p:nvPr>
            <p:ph type="body" sz="quarter" idx="12" hasCustomPrompt="1"/>
          </p:nvPr>
        </p:nvSpPr>
        <p:spPr>
          <a:xfrm>
            <a:off x="1373187" y="7239000"/>
            <a:ext cx="8839200" cy="4267200"/>
          </a:xfrm>
          <a:prstGeom prst="rect">
            <a:avLst/>
          </a:prstGeom>
        </p:spPr>
        <p:txBody>
          <a:bodyPr/>
          <a:lstStyle>
            <a:lvl1pPr marL="0" marR="0" indent="0" algn="l" defTabSz="1828800" rtl="0" eaLnBrk="1" fontAlgn="auto" latinLnBrk="0" hangingPunct="1">
              <a:lnSpc>
                <a:spcPts val="3640"/>
              </a:lnSpc>
              <a:spcBef>
                <a:spcPts val="2400"/>
              </a:spcBef>
              <a:spcAft>
                <a:spcPts val="400"/>
              </a:spcAft>
              <a:buClr>
                <a:schemeClr val="accent2"/>
              </a:buClr>
              <a:buSzPct val="100000"/>
              <a:buFont typeface="Wingdings" pitchFamily="2" charset="2"/>
              <a:buNone/>
              <a:tabLst/>
              <a:defRPr sz="3200" b="1">
                <a:solidFill>
                  <a:srgbClr val="10A496"/>
                </a:solidFill>
              </a:defRPr>
            </a:lvl1pPr>
            <a:lvl2pPr>
              <a:defRPr sz="3200" b="1">
                <a:solidFill>
                  <a:srgbClr val="10A496"/>
                </a:solidFill>
              </a:defRPr>
            </a:lvl2pPr>
            <a:lvl3pPr>
              <a:defRPr sz="3200" b="1">
                <a:solidFill>
                  <a:srgbClr val="10A496"/>
                </a:solidFill>
              </a:defRPr>
            </a:lvl3pPr>
            <a:lvl4pPr>
              <a:defRPr sz="3200" b="1">
                <a:solidFill>
                  <a:srgbClr val="10A496"/>
                </a:solidFill>
              </a:defRPr>
            </a:lvl4pPr>
            <a:lvl5pPr>
              <a:defRPr sz="3200" b="1">
                <a:solidFill>
                  <a:srgbClr val="10A496"/>
                </a:solidFill>
              </a:defRPr>
            </a:lvl5pPr>
          </a:lstStyle>
          <a:p>
            <a:pPr marL="514350" marR="0" lvl="0" indent="-514350" algn="l" defTabSz="1828800" rtl="0" eaLnBrk="1" fontAlgn="auto" latinLnBrk="0" hangingPunct="1">
              <a:lnSpc>
                <a:spcPct val="90000"/>
              </a:lnSpc>
              <a:spcBef>
                <a:spcPts val="2400"/>
              </a:spcBef>
              <a:spcAft>
                <a:spcPts val="400"/>
              </a:spcAft>
              <a:buClr>
                <a:schemeClr val="accent2"/>
              </a:buClr>
              <a:buSzPct val="100000"/>
              <a:buFont typeface="Wingdings" pitchFamily="2" charset="2"/>
              <a:buChar char="§"/>
              <a:tabLst/>
              <a:defRPr/>
            </a:pPr>
            <a:r>
              <a:rPr lang="en-US"/>
              <a:t>Text</a:t>
            </a:r>
          </a:p>
          <a:p>
            <a:pPr marL="514350" marR="0" lvl="0" indent="-514350" algn="l" defTabSz="1828800" rtl="0" eaLnBrk="1" fontAlgn="auto" latinLnBrk="0" hangingPunct="1">
              <a:lnSpc>
                <a:spcPct val="90000"/>
              </a:lnSpc>
              <a:spcBef>
                <a:spcPts val="2400"/>
              </a:spcBef>
              <a:spcAft>
                <a:spcPts val="400"/>
              </a:spcAft>
              <a:buClr>
                <a:schemeClr val="accent2"/>
              </a:buClr>
              <a:buSzPct val="100000"/>
              <a:buFont typeface="Wingdings" pitchFamily="2" charset="2"/>
              <a:buChar char="§"/>
              <a:tabLst/>
              <a:defRPr/>
            </a:pPr>
            <a:r>
              <a:rPr lang="en-US"/>
              <a:t>Text</a:t>
            </a:r>
          </a:p>
        </p:txBody>
      </p:sp>
      <p:sp>
        <p:nvSpPr>
          <p:cNvPr id="12" name="Text Placeholder 9">
            <a:extLst>
              <a:ext uri="{FF2B5EF4-FFF2-40B4-BE49-F238E27FC236}">
                <a16:creationId xmlns:a16="http://schemas.microsoft.com/office/drawing/2014/main" id="{5AB6205F-7496-2E40-91CD-9B095128F92D}"/>
              </a:ext>
            </a:extLst>
          </p:cNvPr>
          <p:cNvSpPr>
            <a:spLocks noGrp="1"/>
          </p:cNvSpPr>
          <p:nvPr>
            <p:ph type="body" sz="quarter" idx="13" hasCustomPrompt="1"/>
          </p:nvPr>
        </p:nvSpPr>
        <p:spPr>
          <a:xfrm>
            <a:off x="11964987" y="7239000"/>
            <a:ext cx="8839200" cy="4267200"/>
          </a:xfrm>
          <a:prstGeom prst="rect">
            <a:avLst/>
          </a:prstGeom>
        </p:spPr>
        <p:txBody>
          <a:bodyPr/>
          <a:lstStyle>
            <a:lvl1pPr marL="0" marR="0" indent="0" algn="l" defTabSz="1828800" rtl="0" eaLnBrk="1" fontAlgn="auto" latinLnBrk="0" hangingPunct="1">
              <a:lnSpc>
                <a:spcPct val="50000"/>
              </a:lnSpc>
              <a:spcBef>
                <a:spcPts val="2400"/>
              </a:spcBef>
              <a:spcAft>
                <a:spcPts val="400"/>
              </a:spcAft>
              <a:buClr>
                <a:schemeClr val="accent2"/>
              </a:buClr>
              <a:buSzPct val="100000"/>
              <a:buFont typeface="Wingdings" pitchFamily="2" charset="2"/>
              <a:buNone/>
              <a:tabLst/>
              <a:defRPr sz="3200" b="1">
                <a:solidFill>
                  <a:srgbClr val="10A496"/>
                </a:solidFill>
              </a:defRPr>
            </a:lvl1pPr>
            <a:lvl2pPr>
              <a:defRPr sz="3200" b="1">
                <a:solidFill>
                  <a:srgbClr val="10A496"/>
                </a:solidFill>
              </a:defRPr>
            </a:lvl2pPr>
            <a:lvl3pPr>
              <a:defRPr sz="3200" b="1">
                <a:solidFill>
                  <a:srgbClr val="10A496"/>
                </a:solidFill>
              </a:defRPr>
            </a:lvl3pPr>
            <a:lvl4pPr>
              <a:defRPr sz="3200" b="1">
                <a:solidFill>
                  <a:srgbClr val="10A496"/>
                </a:solidFill>
              </a:defRPr>
            </a:lvl4pPr>
            <a:lvl5pPr>
              <a:defRPr sz="3200" b="1">
                <a:solidFill>
                  <a:srgbClr val="10A496"/>
                </a:solidFill>
              </a:defRPr>
            </a:lvl5pPr>
          </a:lstStyle>
          <a:p>
            <a:pPr marL="514350" marR="0" lvl="0" indent="-514350" algn="l" defTabSz="1828800" rtl="0" eaLnBrk="1" fontAlgn="auto" latinLnBrk="0" hangingPunct="1">
              <a:lnSpc>
                <a:spcPct val="90000"/>
              </a:lnSpc>
              <a:spcBef>
                <a:spcPts val="2400"/>
              </a:spcBef>
              <a:spcAft>
                <a:spcPts val="400"/>
              </a:spcAft>
              <a:buClr>
                <a:schemeClr val="accent2"/>
              </a:buClr>
              <a:buSzPct val="100000"/>
              <a:buFont typeface="Wingdings" pitchFamily="2" charset="2"/>
              <a:buChar char="§"/>
              <a:tabLst/>
              <a:defRPr/>
            </a:pPr>
            <a:r>
              <a:rPr lang="en-US"/>
              <a:t>Text</a:t>
            </a:r>
          </a:p>
          <a:p>
            <a:pPr marL="514350" marR="0" lvl="0" indent="-514350" algn="l" defTabSz="1828800" rtl="0" eaLnBrk="1" fontAlgn="auto" latinLnBrk="0" hangingPunct="1">
              <a:lnSpc>
                <a:spcPct val="90000"/>
              </a:lnSpc>
              <a:spcBef>
                <a:spcPts val="2400"/>
              </a:spcBef>
              <a:spcAft>
                <a:spcPts val="400"/>
              </a:spcAft>
              <a:buClr>
                <a:schemeClr val="accent2"/>
              </a:buClr>
              <a:buSzPct val="100000"/>
              <a:buFont typeface="Wingdings" pitchFamily="2" charset="2"/>
              <a:buChar char="§"/>
              <a:tabLst/>
              <a:defRPr/>
            </a:pPr>
            <a:r>
              <a:rPr lang="en-US"/>
              <a:t>Text</a:t>
            </a:r>
          </a:p>
        </p:txBody>
      </p:sp>
    </p:spTree>
    <p:extLst>
      <p:ext uri="{BB962C8B-B14F-4D97-AF65-F5344CB8AC3E}">
        <p14:creationId xmlns:p14="http://schemas.microsoft.com/office/powerpoint/2010/main" val="193410226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E692A0-8521-AB4D-8EEE-6745B14911A7}"/>
              </a:ext>
            </a:extLst>
          </p:cNvPr>
          <p:cNvSpPr/>
          <p:nvPr userDrawn="1"/>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3" name="Rectangle 1">
            <a:extLst>
              <a:ext uri="{FF2B5EF4-FFF2-40B4-BE49-F238E27FC236}">
                <a16:creationId xmlns:a16="http://schemas.microsoft.com/office/drawing/2014/main" id="{ED401B6F-A07B-7347-A509-1B7BA1390BD0}"/>
              </a:ext>
            </a:extLst>
          </p:cNvPr>
          <p:cNvSpPr/>
          <p:nvPr userDrawn="1"/>
        </p:nvSpPr>
        <p:spPr>
          <a:xfrm rot="10800000">
            <a:off x="19661187" y="12740401"/>
            <a:ext cx="4724400" cy="975598"/>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5" name="Rectangle 4">
            <a:extLst>
              <a:ext uri="{FF2B5EF4-FFF2-40B4-BE49-F238E27FC236}">
                <a16:creationId xmlns:a16="http://schemas.microsoft.com/office/drawing/2014/main" id="{7EC1E2E5-5A33-3440-A2C3-E5F853E8E982}"/>
              </a:ext>
            </a:extLst>
          </p:cNvPr>
          <p:cNvSpPr/>
          <p:nvPr userDrawn="1"/>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pic>
        <p:nvPicPr>
          <p:cNvPr id="6" name="Picture 5">
            <a:extLst>
              <a:ext uri="{FF2B5EF4-FFF2-40B4-BE49-F238E27FC236}">
                <a16:creationId xmlns:a16="http://schemas.microsoft.com/office/drawing/2014/main" id="{E8D13834-BC01-8343-A773-C845C1870DB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Tree>
    <p:extLst>
      <p:ext uri="{BB962C8B-B14F-4D97-AF65-F5344CB8AC3E}">
        <p14:creationId xmlns:p14="http://schemas.microsoft.com/office/powerpoint/2010/main" val="2786367757"/>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1828800" rtl="0" eaLnBrk="1" latinLnBrk="0" hangingPunct="1">
        <a:lnSpc>
          <a:spcPct val="85000"/>
        </a:lnSpc>
        <a:spcBef>
          <a:spcPct val="0"/>
        </a:spcBef>
        <a:buNone/>
        <a:defRPr sz="9600" kern="1200" spc="-100" baseline="0">
          <a:solidFill>
            <a:schemeClr val="tx1">
              <a:lumMod val="75000"/>
              <a:lumOff val="25000"/>
            </a:schemeClr>
          </a:solidFill>
          <a:latin typeface="+mj-lt"/>
          <a:ea typeface="+mj-ea"/>
          <a:cs typeface="+mj-cs"/>
        </a:defRPr>
      </a:lvl1pPr>
    </p:titleStyle>
    <p:bodyStyle>
      <a:lvl1pPr marL="182880" indent="-182880" algn="l" defTabSz="1828800" rtl="0" eaLnBrk="1" latinLnBrk="0" hangingPunct="1">
        <a:lnSpc>
          <a:spcPct val="90000"/>
        </a:lnSpc>
        <a:spcBef>
          <a:spcPts val="2400"/>
        </a:spcBef>
        <a:spcAft>
          <a:spcPts val="400"/>
        </a:spcAft>
        <a:buClr>
          <a:schemeClr val="accent1"/>
        </a:buClr>
        <a:buSzPct val="100000"/>
        <a:buFont typeface="Calibri" panose="020F0502020204030204" pitchFamily="34" charset="0"/>
        <a:buChar char=" "/>
        <a:defRPr sz="4000" kern="1200">
          <a:solidFill>
            <a:schemeClr val="tx1">
              <a:lumMod val="75000"/>
              <a:lumOff val="25000"/>
            </a:schemeClr>
          </a:solidFill>
          <a:latin typeface="+mn-lt"/>
          <a:ea typeface="+mn-ea"/>
          <a:cs typeface="+mn-cs"/>
        </a:defRPr>
      </a:lvl1pPr>
      <a:lvl2pPr marL="768096" indent="-365760" algn="l" defTabSz="1828800" rtl="0" eaLnBrk="1" latinLnBrk="0" hangingPunct="1">
        <a:lnSpc>
          <a:spcPct val="90000"/>
        </a:lnSpc>
        <a:spcBef>
          <a:spcPts val="400"/>
        </a:spcBef>
        <a:spcAft>
          <a:spcPts val="800"/>
        </a:spcAft>
        <a:buClr>
          <a:schemeClr val="accent1"/>
        </a:buClr>
        <a:buFont typeface="Calibri" pitchFamily="34" charset="0"/>
        <a:buChar char="◦"/>
        <a:defRPr sz="3600" kern="1200">
          <a:solidFill>
            <a:schemeClr val="tx1">
              <a:lumMod val="75000"/>
              <a:lumOff val="25000"/>
            </a:schemeClr>
          </a:solidFill>
          <a:latin typeface="+mn-lt"/>
          <a:ea typeface="+mn-ea"/>
          <a:cs typeface="+mn-cs"/>
        </a:defRPr>
      </a:lvl2pPr>
      <a:lvl3pPr marL="1133856" indent="-36576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3pPr>
      <a:lvl4pPr marL="1499616" indent="-36576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4pPr>
      <a:lvl5pPr marL="1865376" indent="-36576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5pPr>
      <a:lvl6pPr marL="2200000" indent="-45720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6pPr>
      <a:lvl7pPr marL="2600000" indent="-45720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7pPr>
      <a:lvl8pPr marL="3000000" indent="-45720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8pPr>
      <a:lvl9pPr marL="3400000" indent="-457200" algn="l" defTabSz="1828800" rtl="0" eaLnBrk="1" latinLnBrk="0" hangingPunct="1">
        <a:lnSpc>
          <a:spcPct val="90000"/>
        </a:lnSpc>
        <a:spcBef>
          <a:spcPts val="400"/>
        </a:spcBef>
        <a:spcAft>
          <a:spcPts val="8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screencast.com/t/riPAaZ9K0JEl" TargetMode="External"/><Relationship Id="rId2" Type="http://schemas.openxmlformats.org/officeDocument/2006/relationships/hyperlink" Target="https://app2.clarizen.com/Clarizen/User"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tslmarketing.com/tsl-internal-resource-clarizen-project-setup-and-budget-allocation" TargetMode="External"/><Relationship Id="rId7" Type="http://schemas.openxmlformats.org/officeDocument/2006/relationships/hyperlink" Target="https://www.tslmarketing.com/tsl-internal-resource-using-clarizen-expense-sheets-for-po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tslmarketing204-my.sharepoint.com/:x:/g/personal/jmarchesiani_tslmarketing_com/EYsslOJ34v9OqMyRNuJGDwAB8_iLsy9DPPjXkJsgfbFXsg?e=C1r5w3" TargetMode="External"/><Relationship Id="rId5" Type="http://schemas.openxmlformats.org/officeDocument/2006/relationships/hyperlink" Target="https://www.screencast.com/t/8axtOOyrsEIH" TargetMode="External"/><Relationship Id="rId4" Type="http://schemas.openxmlformats.org/officeDocument/2006/relationships/hyperlink" Target="https://www.screencast.com/t/zYXFSPBvww9"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36F697E-186F-654A-B0D4-CE10C93B2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4387175" cy="13716000"/>
          </a:xfrm>
          <a:prstGeom prst="rect">
            <a:avLst/>
          </a:prstGeom>
        </p:spPr>
      </p:pic>
      <p:sp>
        <p:nvSpPr>
          <p:cNvPr id="4" name="THE WAY WE ARE BUILDING WEBSITES IS BROKEN.">
            <a:extLst>
              <a:ext uri="{FF2B5EF4-FFF2-40B4-BE49-F238E27FC236}">
                <a16:creationId xmlns:a16="http://schemas.microsoft.com/office/drawing/2014/main" id="{9480192F-A8A5-8740-AF4A-79BFD412E775}"/>
              </a:ext>
            </a:extLst>
          </p:cNvPr>
          <p:cNvSpPr txBox="1">
            <a:spLocks/>
          </p:cNvSpPr>
          <p:nvPr/>
        </p:nvSpPr>
        <p:spPr>
          <a:xfrm>
            <a:off x="832788" y="2988536"/>
            <a:ext cx="22721602" cy="4092496"/>
          </a:xfrm>
          <a:prstGeom prst="rect">
            <a:avLst/>
          </a:prstGeom>
        </p:spPr>
        <p:txBody>
          <a:bodyPr lIns="91440" tIns="45720" rIns="91440" bIns="45720" anchor="t">
            <a:noAutofit/>
          </a:bodyPr>
          <a:lstStyle>
            <a:lvl1pPr algn="l" defTabSz="2340863" rtl="0" eaLnBrk="1" latinLnBrk="0" hangingPunct="1">
              <a:lnSpc>
                <a:spcPct val="85000"/>
              </a:lnSpc>
              <a:spcBef>
                <a:spcPct val="0"/>
              </a:spcBef>
              <a:buNone/>
              <a:defRPr sz="13248" b="1" kern="1200" spc="-50" baseline="0">
                <a:solidFill>
                  <a:srgbClr val="FFFFFF"/>
                </a:solidFill>
                <a:latin typeface="Proxima Nova"/>
                <a:ea typeface="Proxima Nova"/>
                <a:cs typeface="Proxima Nova"/>
                <a:sym typeface="Proxima Nova"/>
              </a:defRPr>
            </a:lvl1pPr>
          </a:lstStyle>
          <a:p>
            <a:pPr algn="ctr"/>
            <a:r>
              <a:rPr lang="en-US" sz="9600" cap="all" dirty="0">
                <a:latin typeface="Arial"/>
                <a:cs typeface="Arial"/>
              </a:rPr>
              <a:t> profitability management </a:t>
            </a:r>
            <a:r>
              <a:rPr lang="en-US" sz="9600" cap="all">
                <a:latin typeface="Arial"/>
                <a:cs typeface="Arial"/>
              </a:rPr>
              <a:t>SYSTEM</a:t>
            </a:r>
            <a:endParaRPr lang="en-US"/>
          </a:p>
          <a:p>
            <a:pPr algn="ctr"/>
            <a:endParaRPr lang="en-US" sz="5600" cap="all">
              <a:latin typeface="Arial" panose="020B0604020202020204" pitchFamily="34" charset="0"/>
              <a:cs typeface="Arial" panose="020B0604020202020204" pitchFamily="34" charset="0"/>
            </a:endParaRPr>
          </a:p>
          <a:p>
            <a:pPr algn="ctr"/>
            <a:r>
              <a:rPr lang="en-US" sz="5600" cap="all" dirty="0">
                <a:latin typeface="Arial"/>
                <a:cs typeface="Arial"/>
              </a:rPr>
              <a:t>2020</a:t>
            </a:r>
          </a:p>
        </p:txBody>
      </p:sp>
      <p:sp>
        <p:nvSpPr>
          <p:cNvPr id="9" name="Shape 539">
            <a:extLst>
              <a:ext uri="{FF2B5EF4-FFF2-40B4-BE49-F238E27FC236}">
                <a16:creationId xmlns:a16="http://schemas.microsoft.com/office/drawing/2014/main" id="{3D44640B-706C-F147-AB59-3A428C97062C}"/>
              </a:ext>
            </a:extLst>
          </p:cNvPr>
          <p:cNvSpPr/>
          <p:nvPr/>
        </p:nvSpPr>
        <p:spPr>
          <a:xfrm>
            <a:off x="-12369" y="7575845"/>
            <a:ext cx="24411912" cy="1261880"/>
          </a:xfrm>
          <a:prstGeom prst="rect">
            <a:avLst/>
          </a:prstGeom>
          <a:ln w="25400">
            <a:miter lim="400000"/>
          </a:ln>
          <a:extLst>
            <a:ext uri="{C572A759-6A51-4108-AA02-DFA0A04FC94B}">
              <ma14:wrappingTextBoxFlag xmlns:ma14="http://schemas.microsoft.com/office/mac/drawingml/2011/main" xmlns="" val="1"/>
            </a:ext>
          </a:extLst>
        </p:spPr>
        <p:txBody>
          <a:bodyPr wrap="square" lIns="243838" tIns="243838" rIns="243838" bIns="243838" anchor="t">
            <a:spAutoFit/>
          </a:bodyPr>
          <a:lstStyle/>
          <a:p>
            <a:pPr algn="ctr">
              <a:lnSpc>
                <a:spcPts val="6000"/>
              </a:lnSpc>
              <a:defRPr>
                <a:solidFill>
                  <a:srgbClr val="535353"/>
                </a:solidFill>
                <a:latin typeface="Proxima Nova Light"/>
                <a:ea typeface="Proxima Nova Light"/>
                <a:cs typeface="Proxima Nova Light"/>
                <a:sym typeface="Proxima Nova Light"/>
              </a:defRPr>
            </a:pPr>
            <a:r>
              <a:rPr lang="en-US" sz="5600" b="1" cap="all">
                <a:solidFill>
                  <a:schemeClr val="bg1"/>
                </a:solidFill>
                <a:latin typeface="Arial"/>
                <a:ea typeface="Arial" charset="0"/>
                <a:cs typeface="Arial"/>
              </a:rPr>
              <a:t>///</a:t>
            </a:r>
            <a:r>
              <a:rPr lang="en-US" sz="5600" b="1" cap="all">
                <a:solidFill>
                  <a:srgbClr val="99CB38"/>
                </a:solidFill>
                <a:latin typeface="Arial"/>
                <a:ea typeface="Arial" charset="0"/>
                <a:cs typeface="Arial"/>
              </a:rPr>
              <a:t> </a:t>
            </a:r>
            <a:r>
              <a:rPr lang="en-US" sz="5600" b="1" cap="all">
                <a:solidFill>
                  <a:srgbClr val="ED493F"/>
                </a:solidFill>
                <a:latin typeface="Arial"/>
                <a:ea typeface="Arial" charset="0"/>
                <a:cs typeface="Arial"/>
              </a:rPr>
              <a:t>training </a:t>
            </a:r>
            <a:r>
              <a:rPr lang="en-US" sz="5600" b="1" cap="all">
                <a:solidFill>
                  <a:schemeClr val="bg1"/>
                </a:solidFill>
                <a:latin typeface="Arial"/>
                <a:ea typeface="Arial" charset="0"/>
                <a:cs typeface="Arial"/>
              </a:rPr>
              <a:t>///</a:t>
            </a:r>
            <a:endParaRPr sz="5600" b="1" cap="all">
              <a:solidFill>
                <a:schemeClr val="bg1"/>
              </a:solidFill>
              <a:latin typeface="Arial"/>
              <a:ea typeface="Arial" charset="0"/>
              <a:cs typeface="Arial"/>
            </a:endParaRPr>
          </a:p>
        </p:txBody>
      </p:sp>
      <p:sp>
        <p:nvSpPr>
          <p:cNvPr id="5" name="Rectangle 4">
            <a:extLst>
              <a:ext uri="{FF2B5EF4-FFF2-40B4-BE49-F238E27FC236}">
                <a16:creationId xmlns:a16="http://schemas.microsoft.com/office/drawing/2014/main" id="{FAA1C11C-433F-744A-888A-D6F35495D1FC}"/>
              </a:ext>
            </a:extLst>
          </p:cNvPr>
          <p:cNvSpPr/>
          <p:nvPr/>
        </p:nvSpPr>
        <p:spPr>
          <a:xfrm>
            <a:off x="-12369" y="10434919"/>
            <a:ext cx="24467736" cy="3281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pic>
        <p:nvPicPr>
          <p:cNvPr id="11" name="Picture 10">
            <a:extLst>
              <a:ext uri="{FF2B5EF4-FFF2-40B4-BE49-F238E27FC236}">
                <a16:creationId xmlns:a16="http://schemas.microsoft.com/office/drawing/2014/main" id="{F96DE4DD-D116-0E45-8AAA-63F28F9AB3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03798" y="931425"/>
            <a:ext cx="3979577" cy="834346"/>
          </a:xfrm>
          <a:prstGeom prst="rect">
            <a:avLst/>
          </a:prstGeom>
        </p:spPr>
      </p:pic>
    </p:spTree>
    <p:extLst>
      <p:ext uri="{BB962C8B-B14F-4D97-AF65-F5344CB8AC3E}">
        <p14:creationId xmlns:p14="http://schemas.microsoft.com/office/powerpoint/2010/main" val="2522807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dirty="0">
                <a:solidFill>
                  <a:srgbClr val="ED493F"/>
                </a:solidFill>
                <a:cs typeface="Arial"/>
              </a:rPr>
              <a:t>PERFORMANCE ANALYSIS</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22924" y="2874684"/>
            <a:ext cx="18181819" cy="2554545"/>
          </a:xfrm>
          <a:prstGeom prst="rect">
            <a:avLst/>
          </a:prstGeom>
          <a:noFill/>
        </p:spPr>
        <p:txBody>
          <a:bodyPr wrap="square" lIns="91440" tIns="45720" rIns="91440" bIns="45720" rtlCol="0" anchor="t">
            <a:spAutoFit/>
          </a:bodyPr>
          <a:lstStyle/>
          <a:p>
            <a:pPr marL="457200" indent="-457200">
              <a:buFont typeface="Arial"/>
              <a:buChar char="•"/>
            </a:pPr>
            <a:r>
              <a:rPr lang="en-US" sz="3200" dirty="0">
                <a:solidFill>
                  <a:srgbClr val="2E3639"/>
                </a:solidFill>
                <a:latin typeface="Arial"/>
                <a:cs typeface="Arial"/>
              </a:rPr>
              <a:t>Automated</a:t>
            </a:r>
            <a:r>
              <a:rPr lang="en-US" sz="3200" dirty="0">
                <a:solidFill>
                  <a:srgbClr val="2E3639"/>
                </a:solidFill>
                <a:cs typeface="Arial"/>
              </a:rPr>
              <a:t> performance reviews every Tuesday afternoon on lead guarantee campaigns:</a:t>
            </a:r>
            <a:endParaRPr lang="en-US" dirty="0">
              <a:solidFill>
                <a:srgbClr val="191D20"/>
              </a:solidFill>
              <a:cs typeface="Arial"/>
            </a:endParaRPr>
          </a:p>
          <a:p>
            <a:pPr marL="1371600" lvl="1" indent="-457200">
              <a:buFont typeface="Arial"/>
              <a:buChar char="•"/>
            </a:pPr>
            <a:r>
              <a:rPr lang="en-US" sz="3200" b="1" dirty="0">
                <a:solidFill>
                  <a:srgbClr val="2E3639"/>
                </a:solidFill>
                <a:cs typeface="Arial"/>
              </a:rPr>
              <a:t>Low Delivery: </a:t>
            </a:r>
            <a:r>
              <a:rPr lang="en-US" sz="3200" dirty="0">
                <a:solidFill>
                  <a:srgbClr val="2E3639"/>
                </a:solidFill>
                <a:cs typeface="Arial"/>
              </a:rPr>
              <a:t>Campaign has 40+ hours Actual Effort but 0 SQLs</a:t>
            </a:r>
          </a:p>
          <a:p>
            <a:pPr marL="1371600" lvl="1" indent="-457200">
              <a:buFont typeface="Arial"/>
              <a:buChar char="•"/>
            </a:pPr>
            <a:r>
              <a:rPr lang="en-US" sz="3200" b="1" dirty="0">
                <a:solidFill>
                  <a:srgbClr val="2E3639"/>
                </a:solidFill>
                <a:cs typeface="Arial"/>
              </a:rPr>
              <a:t>Low Efficiency:</a:t>
            </a:r>
            <a:r>
              <a:rPr lang="en-US" sz="3200" dirty="0">
                <a:solidFill>
                  <a:srgbClr val="2E3639"/>
                </a:solidFill>
                <a:cs typeface="Arial"/>
              </a:rPr>
              <a:t> Campaign has 80+ hours Actual Effort and "Hours Per SQL" is 50+ hours</a:t>
            </a:r>
          </a:p>
          <a:p>
            <a:pPr marL="1371600" lvl="1" indent="-457200">
              <a:buFont typeface="Arial"/>
              <a:buChar char="•"/>
            </a:pPr>
            <a:r>
              <a:rPr lang="en-US" sz="3200" b="1" dirty="0">
                <a:solidFill>
                  <a:srgbClr val="2E3639"/>
                </a:solidFill>
                <a:cs typeface="Arial"/>
              </a:rPr>
              <a:t>Low Margin: </a:t>
            </a:r>
            <a:r>
              <a:rPr lang="en-US" sz="3200" dirty="0">
                <a:solidFill>
                  <a:srgbClr val="2E3639"/>
                </a:solidFill>
                <a:cs typeface="Arial"/>
              </a:rPr>
              <a:t>Hours Per SQL is greater than the Hours Per SQL Maximum upper control limit</a:t>
            </a: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pic>
        <p:nvPicPr>
          <p:cNvPr id="3" name="Picture 5" descr="Graphical user interface, text, application&#10;&#10;Description automatically generated">
            <a:extLst>
              <a:ext uri="{FF2B5EF4-FFF2-40B4-BE49-F238E27FC236}">
                <a16:creationId xmlns:a16="http://schemas.microsoft.com/office/drawing/2014/main" id="{95558AAD-6644-4DAC-9805-146E577737DD}"/>
              </a:ext>
            </a:extLst>
          </p:cNvPr>
          <p:cNvPicPr>
            <a:picLocks noChangeAspect="1"/>
          </p:cNvPicPr>
          <p:nvPr/>
        </p:nvPicPr>
        <p:blipFill>
          <a:blip r:embed="rId4"/>
          <a:stretch>
            <a:fillRect/>
          </a:stretch>
        </p:blipFill>
        <p:spPr>
          <a:xfrm>
            <a:off x="3113569" y="6448787"/>
            <a:ext cx="16547618" cy="4013509"/>
          </a:xfrm>
          <a:prstGeom prst="rect">
            <a:avLst/>
          </a:prstGeom>
        </p:spPr>
      </p:pic>
    </p:spTree>
    <p:extLst>
      <p:ext uri="{BB962C8B-B14F-4D97-AF65-F5344CB8AC3E}">
        <p14:creationId xmlns:p14="http://schemas.microsoft.com/office/powerpoint/2010/main" val="278540454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a:solidFill>
                  <a:srgbClr val="ED493F"/>
                </a:solidFill>
                <a:latin typeface="Arial"/>
                <a:cs typeface="Arial"/>
              </a:rPr>
              <a:t>profitability MANAGEMENT</a:t>
            </a:r>
            <a:endParaRPr lang="en-US" sz="5600" b="1" cap="all">
              <a:solidFill>
                <a:srgbClr val="ED493F"/>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5" name="TextBox 4">
            <a:extLst>
              <a:ext uri="{FF2B5EF4-FFF2-40B4-BE49-F238E27FC236}">
                <a16:creationId xmlns:a16="http://schemas.microsoft.com/office/drawing/2014/main" id="{DF2ED0BB-353F-124C-9147-544431A4A9E8}"/>
              </a:ext>
            </a:extLst>
          </p:cNvPr>
          <p:cNvSpPr txBox="1"/>
          <p:nvPr/>
        </p:nvSpPr>
        <p:spPr>
          <a:xfrm>
            <a:off x="1223970" y="2874684"/>
            <a:ext cx="22662167" cy="7478970"/>
          </a:xfrm>
          <a:prstGeom prst="rect">
            <a:avLst/>
          </a:prstGeom>
          <a:noFill/>
        </p:spPr>
        <p:txBody>
          <a:bodyPr wrap="square" lIns="91440" tIns="45720" rIns="91440" bIns="45720" rtlCol="0" anchor="t">
            <a:spAutoFit/>
          </a:bodyPr>
          <a:lstStyle/>
          <a:p>
            <a:r>
              <a:rPr lang="en-US" sz="3000" b="1" dirty="0">
                <a:solidFill>
                  <a:srgbClr val="2E3639"/>
                </a:solidFill>
                <a:cs typeface="Arial"/>
              </a:rPr>
              <a:t>Now through December 2020:</a:t>
            </a:r>
          </a:p>
          <a:p>
            <a:pPr marL="457200" indent="-457200">
              <a:buFont typeface="Arial"/>
              <a:buChar char="•"/>
            </a:pPr>
            <a:r>
              <a:rPr lang="en-US" sz="3000" b="1" dirty="0">
                <a:solidFill>
                  <a:srgbClr val="2E3639"/>
                </a:solidFill>
                <a:cs typeface="Arial"/>
              </a:rPr>
              <a:t>Plan </a:t>
            </a:r>
            <a:r>
              <a:rPr lang="en-US" sz="3000" dirty="0">
                <a:solidFill>
                  <a:srgbClr val="2E3639"/>
                </a:solidFill>
                <a:cs typeface="Arial"/>
              </a:rPr>
              <a:t>projects with more focus on hours, resources, revenue, costs</a:t>
            </a:r>
            <a:endParaRPr lang="en-US" sz="3000" dirty="0">
              <a:solidFill>
                <a:srgbClr val="191D20"/>
              </a:solidFill>
              <a:cs typeface="Arial"/>
            </a:endParaRPr>
          </a:p>
          <a:p>
            <a:pPr marL="1371600" lvl="1" indent="-457200">
              <a:buFont typeface="Arial"/>
              <a:buChar char="•"/>
            </a:pPr>
            <a:r>
              <a:rPr lang="en-US" sz="3000" dirty="0">
                <a:solidFill>
                  <a:srgbClr val="2E3639"/>
                </a:solidFill>
                <a:cs typeface="Arial"/>
              </a:rPr>
              <a:t>Use new resource bill rates to plan hours within budget to ensure project plans have sufficient margin</a:t>
            </a:r>
          </a:p>
          <a:p>
            <a:pPr marL="1371600" lvl="1" indent="-457200">
              <a:buFont typeface="Arial"/>
              <a:buChar char="•"/>
            </a:pPr>
            <a:r>
              <a:rPr lang="en-US" sz="3000" dirty="0">
                <a:solidFill>
                  <a:srgbClr val="2E3639"/>
                </a:solidFill>
                <a:ea typeface="+mn-lt"/>
                <a:cs typeface="+mn-lt"/>
              </a:rPr>
              <a:t>Follow best practices for entering fixed prices on milestones (system reminders, automation copying those values into revenue/cost fields behind the scenes)</a:t>
            </a:r>
            <a:endParaRPr lang="en-US" sz="3000" dirty="0">
              <a:ea typeface="+mn-lt"/>
              <a:cs typeface="+mn-lt"/>
            </a:endParaRPr>
          </a:p>
          <a:p>
            <a:pPr marL="1371600" lvl="1" indent="-457200">
              <a:buFont typeface="Arial"/>
              <a:buChar char="•"/>
            </a:pPr>
            <a:r>
              <a:rPr lang="en-US" sz="3000" dirty="0">
                <a:solidFill>
                  <a:srgbClr val="2E3639"/>
                </a:solidFill>
                <a:ea typeface="+mn-lt"/>
                <a:cs typeface="+mn-lt"/>
              </a:rPr>
              <a:t>CJ-specific:</a:t>
            </a:r>
          </a:p>
          <a:p>
            <a:pPr marL="2286000" lvl="2" indent="-457200">
              <a:buFont typeface="Arial"/>
              <a:buChar char="•"/>
            </a:pPr>
            <a:r>
              <a:rPr lang="en-US" sz="3000" dirty="0">
                <a:solidFill>
                  <a:srgbClr val="2E3639"/>
                </a:solidFill>
                <a:ea typeface="+mn-lt"/>
                <a:cs typeface="+mn-lt"/>
              </a:rPr>
              <a:t>Open POs for BDTM Commission and send campaign details to Jen to track payout. BDTM bill rates have been decreased to allow us to track this cost separately from hours worked.</a:t>
            </a:r>
          </a:p>
          <a:p>
            <a:pPr marL="2286000" lvl="2" indent="-457200">
              <a:buFont typeface="Arial"/>
              <a:buChar char="•"/>
            </a:pPr>
            <a:r>
              <a:rPr lang="en-US" sz="3000" dirty="0">
                <a:solidFill>
                  <a:srgbClr val="2E3639"/>
                </a:solidFill>
                <a:cs typeface="Arial"/>
              </a:rPr>
              <a:t>Open POs for Data and check that setup hours are logged (system reminders)</a:t>
            </a:r>
            <a:endParaRPr lang="en-US" sz="3000" dirty="0">
              <a:solidFill>
                <a:srgbClr val="191D20"/>
              </a:solidFill>
              <a:ea typeface="+mn-lt"/>
              <a:cs typeface="+mn-lt"/>
            </a:endParaRPr>
          </a:p>
          <a:p>
            <a:pPr marL="2286000" lvl="2" indent="-457200">
              <a:buFont typeface="Arial"/>
              <a:buChar char="•"/>
            </a:pPr>
            <a:r>
              <a:rPr lang="en-US" sz="3000" dirty="0">
                <a:solidFill>
                  <a:srgbClr val="2E3639"/>
                </a:solidFill>
                <a:ea typeface="+mn-lt"/>
                <a:cs typeface="+mn-lt"/>
              </a:rPr>
              <a:t>Enter Weekly SQLs on hourly campaigns as well as lead guarantee (system reminders)</a:t>
            </a:r>
            <a:endParaRPr lang="en-US" sz="3000" dirty="0">
              <a:ea typeface="+mn-lt"/>
              <a:cs typeface="+mn-lt"/>
            </a:endParaRPr>
          </a:p>
          <a:p>
            <a:pPr marL="2286000" lvl="2" indent="-457200">
              <a:buFont typeface="Arial"/>
              <a:buChar char="•"/>
            </a:pPr>
            <a:r>
              <a:rPr lang="en-US" sz="3000" dirty="0">
                <a:solidFill>
                  <a:srgbClr val="2E3639"/>
                </a:solidFill>
                <a:cs typeface="Arial"/>
              </a:rPr>
              <a:t>Monitor for performance tollgate alerts and take action to create improvement plans with SMEs (system reminders)</a:t>
            </a:r>
          </a:p>
          <a:p>
            <a:pPr marL="457200" indent="-457200">
              <a:buFont typeface="Arial"/>
              <a:buChar char="•"/>
            </a:pPr>
            <a:r>
              <a:rPr lang="en-US" sz="3000" b="1" dirty="0">
                <a:solidFill>
                  <a:srgbClr val="2E3639"/>
                </a:solidFill>
                <a:cs typeface="Arial"/>
              </a:rPr>
              <a:t>Manage </a:t>
            </a:r>
            <a:r>
              <a:rPr lang="en-US" sz="3000" dirty="0">
                <a:solidFill>
                  <a:srgbClr val="2E3639"/>
                </a:solidFill>
                <a:cs typeface="Arial"/>
              </a:rPr>
              <a:t>to planned hours</a:t>
            </a:r>
            <a:endParaRPr lang="en-US" sz="3000" b="1" dirty="0">
              <a:solidFill>
                <a:srgbClr val="2E3639"/>
              </a:solidFill>
              <a:cs typeface="Arial"/>
            </a:endParaRPr>
          </a:p>
          <a:p>
            <a:pPr marL="914400" lvl="1"/>
            <a:endParaRPr lang="en-US" sz="3000" b="1" dirty="0">
              <a:solidFill>
                <a:srgbClr val="2E3639"/>
              </a:solidFill>
              <a:cs typeface="Arial"/>
            </a:endParaRPr>
          </a:p>
          <a:p>
            <a:r>
              <a:rPr lang="en-US" sz="3000" b="1" dirty="0">
                <a:solidFill>
                  <a:srgbClr val="2E3639"/>
                </a:solidFill>
                <a:cs typeface="Arial"/>
              </a:rPr>
              <a:t>Next quarter we will:</a:t>
            </a:r>
          </a:p>
          <a:p>
            <a:pPr marL="457200" indent="-457200">
              <a:buFont typeface="Arial"/>
              <a:buChar char="•"/>
            </a:pPr>
            <a:r>
              <a:rPr lang="en-US" sz="3000" dirty="0">
                <a:solidFill>
                  <a:srgbClr val="2E3639"/>
                </a:solidFill>
                <a:cs typeface="Arial"/>
              </a:rPr>
              <a:t>Give profitability targets for campaigns</a:t>
            </a:r>
          </a:p>
          <a:p>
            <a:pPr marL="457200" indent="-457200">
              <a:buFont typeface="Arial"/>
              <a:buChar char="•"/>
            </a:pPr>
            <a:r>
              <a:rPr lang="en-US" sz="3000" dirty="0">
                <a:solidFill>
                  <a:srgbClr val="2E3639"/>
                </a:solidFill>
                <a:cs typeface="Arial"/>
              </a:rPr>
              <a:t>Manage to targets</a:t>
            </a: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Tree>
    <p:extLst>
      <p:ext uri="{BB962C8B-B14F-4D97-AF65-F5344CB8AC3E}">
        <p14:creationId xmlns:p14="http://schemas.microsoft.com/office/powerpoint/2010/main" val="80992336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rtlCol="0">
            <a:spAutoFit/>
          </a:bodyPr>
          <a:lstStyle/>
          <a:p>
            <a:r>
              <a:rPr lang="en-US" sz="5600" b="1" cap="all" dirty="0">
                <a:solidFill>
                  <a:srgbClr val="ED493F"/>
                </a:solidFill>
                <a:latin typeface="Arial" panose="020B0604020202020204" pitchFamily="34" charset="0"/>
                <a:cs typeface="Arial" panose="020B0604020202020204" pitchFamily="34" charset="0"/>
              </a:rPr>
              <a:t>COST MANAGEMENT</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51682" y="2874684"/>
            <a:ext cx="7872302" cy="8956298"/>
          </a:xfrm>
          <a:prstGeom prst="rect">
            <a:avLst/>
          </a:prstGeom>
          <a:noFill/>
        </p:spPr>
        <p:txBody>
          <a:bodyPr wrap="square" rtlCol="0" anchor="t">
            <a:spAutoFit/>
          </a:bodyPr>
          <a:lstStyle/>
          <a:p>
            <a:r>
              <a:rPr lang="en-US" sz="3200" dirty="0">
                <a:solidFill>
                  <a:srgbClr val="2E3639"/>
                </a:solidFill>
                <a:latin typeface="Arial"/>
                <a:cs typeface="Arial"/>
              </a:rPr>
              <a:t>Profitability Management is "Cost Management". </a:t>
            </a:r>
          </a:p>
          <a:p>
            <a:endParaRPr lang="en-US" sz="3200" dirty="0">
              <a:solidFill>
                <a:srgbClr val="2E3639"/>
              </a:solidFill>
              <a:latin typeface="Arial"/>
              <a:cs typeface="Arial"/>
            </a:endParaRPr>
          </a:p>
          <a:p>
            <a:r>
              <a:rPr lang="en-US" sz="3200" dirty="0">
                <a:solidFill>
                  <a:srgbClr val="2E3639"/>
                </a:solidFill>
                <a:latin typeface="Arial"/>
                <a:cs typeface="Arial"/>
              </a:rPr>
              <a:t>The key to ensuring we end up with a profitable project is to PLAN a project with certain level of margin -- then MANAGE to that plan.</a:t>
            </a:r>
          </a:p>
          <a:p>
            <a:endParaRPr lang="en-US" sz="3200" dirty="0">
              <a:solidFill>
                <a:srgbClr val="2E3639"/>
              </a:solidFill>
              <a:latin typeface="Arial"/>
              <a:cs typeface="Arial"/>
            </a:endParaRPr>
          </a:p>
          <a:p>
            <a:r>
              <a:rPr lang="en-US" sz="3200" dirty="0">
                <a:solidFill>
                  <a:srgbClr val="2E3639"/>
                </a:solidFill>
                <a:latin typeface="Arial"/>
                <a:cs typeface="Arial"/>
              </a:rPr>
              <a:t>Project Management focuses on cost throughout the lifecycle of the project:</a:t>
            </a:r>
          </a:p>
          <a:p>
            <a:pPr marL="457200" indent="-457200">
              <a:buFont typeface="Arial"/>
              <a:buChar char="•"/>
            </a:pPr>
            <a:r>
              <a:rPr lang="en-US" sz="3200" b="1" dirty="0">
                <a:solidFill>
                  <a:srgbClr val="2E3639"/>
                </a:solidFill>
                <a:latin typeface="Arial"/>
                <a:cs typeface="Arial"/>
              </a:rPr>
              <a:t>Budgeted Cost </a:t>
            </a:r>
            <a:r>
              <a:rPr lang="en-US" sz="3200" dirty="0">
                <a:solidFill>
                  <a:srgbClr val="2E3639"/>
                </a:solidFill>
                <a:latin typeface="Arial"/>
                <a:cs typeface="Arial"/>
              </a:rPr>
              <a:t>compared to </a:t>
            </a:r>
            <a:r>
              <a:rPr lang="en-US" sz="3200" b="1" dirty="0">
                <a:solidFill>
                  <a:srgbClr val="2E3639"/>
                </a:solidFill>
                <a:latin typeface="Arial"/>
                <a:cs typeface="Arial"/>
              </a:rPr>
              <a:t>Expected Revenue</a:t>
            </a:r>
            <a:r>
              <a:rPr lang="en-US" sz="3200" dirty="0">
                <a:solidFill>
                  <a:srgbClr val="2E3639"/>
                </a:solidFill>
                <a:latin typeface="Arial"/>
                <a:cs typeface="Arial"/>
              </a:rPr>
              <a:t> (or Budgeted Amount)</a:t>
            </a:r>
            <a:endParaRPr lang="en-US" sz="3200" dirty="0">
              <a:solidFill>
                <a:srgbClr val="191D20"/>
              </a:solidFill>
              <a:latin typeface="Arial"/>
              <a:cs typeface="Arial"/>
            </a:endParaRPr>
          </a:p>
          <a:p>
            <a:pPr marL="457200" indent="-457200">
              <a:buFont typeface="Arial"/>
              <a:buChar char="•"/>
            </a:pPr>
            <a:r>
              <a:rPr lang="en-US" sz="3200" dirty="0">
                <a:solidFill>
                  <a:srgbClr val="2E3639"/>
                </a:solidFill>
                <a:latin typeface="Arial"/>
                <a:cs typeface="Arial"/>
              </a:rPr>
              <a:t>Cost we invested to make progress, and how much is left to invest to complete </a:t>
            </a:r>
            <a:r>
              <a:rPr lang="en-US" sz="3200" b="1" dirty="0">
                <a:solidFill>
                  <a:srgbClr val="2E3639"/>
                </a:solidFill>
                <a:latin typeface="Arial"/>
                <a:cs typeface="Arial"/>
              </a:rPr>
              <a:t>(planned Work vs. Actual Effort)</a:t>
            </a:r>
            <a:endParaRPr lang="en-US" sz="3200" b="1" dirty="0">
              <a:solidFill>
                <a:srgbClr val="191D20"/>
              </a:solidFill>
              <a:latin typeface="Arial"/>
              <a:cs typeface="Arial"/>
            </a:endParaRPr>
          </a:p>
          <a:p>
            <a:pPr marL="457200" indent="-457200">
              <a:buFont typeface="Arial"/>
              <a:buChar char="•"/>
            </a:pPr>
            <a:r>
              <a:rPr lang="en-US" sz="3200" b="1" dirty="0">
                <a:solidFill>
                  <a:srgbClr val="2E3639"/>
                </a:solidFill>
                <a:latin typeface="Arial"/>
                <a:cs typeface="Arial"/>
              </a:rPr>
              <a:t>Actual Cost</a:t>
            </a:r>
            <a:r>
              <a:rPr lang="en-US" sz="3200" dirty="0">
                <a:solidFill>
                  <a:srgbClr val="2E3639"/>
                </a:solidFill>
                <a:latin typeface="Arial"/>
                <a:cs typeface="Arial"/>
              </a:rPr>
              <a:t> compared to </a:t>
            </a:r>
            <a:r>
              <a:rPr lang="en-US" sz="3200" b="1" dirty="0">
                <a:solidFill>
                  <a:srgbClr val="2E3639"/>
                </a:solidFill>
                <a:latin typeface="Arial"/>
                <a:cs typeface="Arial"/>
              </a:rPr>
              <a:t>Actual Revenue</a:t>
            </a:r>
            <a:r>
              <a:rPr lang="en-US" sz="3200" dirty="0">
                <a:solidFill>
                  <a:srgbClr val="2E3639"/>
                </a:solidFill>
                <a:latin typeface="Arial"/>
                <a:cs typeface="Arial"/>
              </a:rPr>
              <a:t> earned on the project</a:t>
            </a:r>
            <a:endParaRPr lang="en-US" sz="3200" dirty="0">
              <a:solidFill>
                <a:srgbClr val="2E3639"/>
              </a:solidFill>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
        <p:nvSpPr>
          <p:cNvPr id="15" name="Shape 230">
            <a:extLst>
              <a:ext uri="{FF2B5EF4-FFF2-40B4-BE49-F238E27FC236}">
                <a16:creationId xmlns:a16="http://schemas.microsoft.com/office/drawing/2014/main" id="{A85BDB36-68C3-407B-9E4B-C519B0D0AEB2}"/>
              </a:ext>
            </a:extLst>
          </p:cNvPr>
          <p:cNvSpPr/>
          <p:nvPr/>
        </p:nvSpPr>
        <p:spPr>
          <a:xfrm>
            <a:off x="9345613" y="4754880"/>
            <a:ext cx="6791356" cy="2803824"/>
          </a:xfrm>
          <a:prstGeom prst="rect">
            <a:avLst/>
          </a:prstGeom>
          <a:solidFill>
            <a:schemeClr val="accent1"/>
          </a:solidFill>
          <a:ln w="25400" cap="flat" cmpd="sng">
            <a:solidFill>
              <a:srgbClr val="B45F06"/>
            </a:solidFill>
            <a:prstDash val="solid"/>
            <a:round/>
            <a:headEnd type="none" w="sm" len="sm"/>
            <a:tailEnd type="none" w="sm" len="sm"/>
          </a:ln>
        </p:spPr>
        <p:txBody>
          <a:bodyPr spcFirstLastPara="1" wrap="square" lIns="182850" tIns="91400" rIns="182850" bIns="91400" anchor="ctr" anchorCtr="0">
            <a:noAutofit/>
          </a:bodyPr>
          <a:lstStyle/>
          <a:p>
            <a:pPr algn="ctr"/>
            <a:r>
              <a:rPr lang="en-US" sz="6400" dirty="0">
                <a:solidFill>
                  <a:schemeClr val="lt1"/>
                </a:solidFill>
                <a:latin typeface="Arial"/>
                <a:ea typeface="Arial"/>
                <a:cs typeface="Arial"/>
                <a:sym typeface="Arial"/>
              </a:rPr>
              <a:t>Budgeted </a:t>
            </a:r>
            <a:endParaRPr sz="6400" dirty="0">
              <a:solidFill>
                <a:schemeClr val="lt1"/>
              </a:solidFill>
              <a:latin typeface="Arial"/>
              <a:ea typeface="Arial"/>
              <a:cs typeface="Arial"/>
              <a:sym typeface="Arial"/>
            </a:endParaRPr>
          </a:p>
          <a:p>
            <a:pPr algn="ctr"/>
            <a:r>
              <a:rPr lang="en-US" sz="6400" dirty="0">
                <a:solidFill>
                  <a:schemeClr val="lt1"/>
                </a:solidFill>
                <a:latin typeface="Arial"/>
                <a:ea typeface="Arial"/>
                <a:cs typeface="Arial"/>
                <a:sym typeface="Arial"/>
              </a:rPr>
              <a:t>Cost</a:t>
            </a:r>
            <a:endParaRPr sz="3000" dirty="0"/>
          </a:p>
        </p:txBody>
      </p:sp>
      <p:sp>
        <p:nvSpPr>
          <p:cNvPr id="16" name="Shape 231">
            <a:extLst>
              <a:ext uri="{FF2B5EF4-FFF2-40B4-BE49-F238E27FC236}">
                <a16:creationId xmlns:a16="http://schemas.microsoft.com/office/drawing/2014/main" id="{6A2F00C0-D88D-422E-B0EC-3FC1FA98779B}"/>
              </a:ext>
            </a:extLst>
          </p:cNvPr>
          <p:cNvSpPr/>
          <p:nvPr/>
        </p:nvSpPr>
        <p:spPr>
          <a:xfrm>
            <a:off x="16763003" y="4754880"/>
            <a:ext cx="6791356" cy="2803824"/>
          </a:xfrm>
          <a:prstGeom prst="rect">
            <a:avLst/>
          </a:prstGeom>
          <a:solidFill>
            <a:schemeClr val="accent1"/>
          </a:solidFill>
          <a:ln w="25400" cap="flat" cmpd="sng">
            <a:solidFill>
              <a:srgbClr val="B45F06"/>
            </a:solidFill>
            <a:prstDash val="solid"/>
            <a:round/>
            <a:headEnd type="none" w="sm" len="sm"/>
            <a:tailEnd type="none" w="sm" len="sm"/>
          </a:ln>
        </p:spPr>
        <p:txBody>
          <a:bodyPr spcFirstLastPara="1" wrap="square" lIns="182850" tIns="91400" rIns="182850" bIns="91400" anchor="ctr" anchorCtr="0">
            <a:noAutofit/>
          </a:bodyPr>
          <a:lstStyle/>
          <a:p>
            <a:pPr algn="ctr"/>
            <a:r>
              <a:rPr lang="en-US" sz="6400" dirty="0">
                <a:solidFill>
                  <a:schemeClr val="lt1"/>
                </a:solidFill>
                <a:latin typeface="Arial"/>
                <a:ea typeface="Arial"/>
                <a:cs typeface="Arial"/>
                <a:sym typeface="Arial"/>
              </a:rPr>
              <a:t>Expected Revenue</a:t>
            </a:r>
            <a:endParaRPr lang="en-US" dirty="0">
              <a:solidFill>
                <a:schemeClr val="lt1"/>
              </a:solidFill>
            </a:endParaRPr>
          </a:p>
        </p:txBody>
      </p:sp>
      <p:sp>
        <p:nvSpPr>
          <p:cNvPr id="17" name="Shape 232">
            <a:extLst>
              <a:ext uri="{FF2B5EF4-FFF2-40B4-BE49-F238E27FC236}">
                <a16:creationId xmlns:a16="http://schemas.microsoft.com/office/drawing/2014/main" id="{1A088A9A-0486-4085-9525-FD9051128C4C}"/>
              </a:ext>
            </a:extLst>
          </p:cNvPr>
          <p:cNvSpPr/>
          <p:nvPr/>
        </p:nvSpPr>
        <p:spPr>
          <a:xfrm>
            <a:off x="9345613" y="8730210"/>
            <a:ext cx="6791356" cy="2803824"/>
          </a:xfrm>
          <a:prstGeom prst="rect">
            <a:avLst/>
          </a:prstGeom>
          <a:solidFill>
            <a:srgbClr val="789C28"/>
          </a:solidFill>
          <a:ln w="25400" cap="flat" cmpd="sng">
            <a:solidFill>
              <a:srgbClr val="38761D"/>
            </a:solidFill>
            <a:prstDash val="solid"/>
            <a:round/>
            <a:headEnd type="none" w="sm" len="sm"/>
            <a:tailEnd type="none" w="sm" len="sm"/>
          </a:ln>
        </p:spPr>
        <p:txBody>
          <a:bodyPr spcFirstLastPara="1" wrap="square" lIns="182850" tIns="91400" rIns="182850" bIns="91400" anchor="ctr" anchorCtr="0">
            <a:noAutofit/>
          </a:bodyPr>
          <a:lstStyle/>
          <a:p>
            <a:pPr algn="ctr"/>
            <a:r>
              <a:rPr lang="en-US" sz="6400" dirty="0">
                <a:solidFill>
                  <a:schemeClr val="lt1"/>
                </a:solidFill>
                <a:latin typeface="Arial"/>
                <a:ea typeface="Arial"/>
                <a:cs typeface="Arial"/>
                <a:sym typeface="Arial"/>
              </a:rPr>
              <a:t>Actual </a:t>
            </a:r>
            <a:endParaRPr sz="6400" dirty="0">
              <a:solidFill>
                <a:schemeClr val="lt1"/>
              </a:solidFill>
              <a:latin typeface="Arial"/>
              <a:ea typeface="Arial"/>
              <a:cs typeface="Arial"/>
              <a:sym typeface="Arial"/>
            </a:endParaRPr>
          </a:p>
          <a:p>
            <a:pPr algn="ctr"/>
            <a:r>
              <a:rPr lang="en-US" sz="6400" dirty="0">
                <a:solidFill>
                  <a:schemeClr val="lt1"/>
                </a:solidFill>
                <a:latin typeface="Arial"/>
                <a:ea typeface="Arial"/>
                <a:cs typeface="Arial"/>
                <a:sym typeface="Arial"/>
              </a:rPr>
              <a:t>Cost</a:t>
            </a:r>
            <a:endParaRPr sz="3000" dirty="0"/>
          </a:p>
        </p:txBody>
      </p:sp>
      <p:sp>
        <p:nvSpPr>
          <p:cNvPr id="18" name="Shape 233">
            <a:extLst>
              <a:ext uri="{FF2B5EF4-FFF2-40B4-BE49-F238E27FC236}">
                <a16:creationId xmlns:a16="http://schemas.microsoft.com/office/drawing/2014/main" id="{6C597E59-A51A-4F80-8DA9-AD7477894898}"/>
              </a:ext>
            </a:extLst>
          </p:cNvPr>
          <p:cNvSpPr/>
          <p:nvPr/>
        </p:nvSpPr>
        <p:spPr>
          <a:xfrm>
            <a:off x="16763003" y="8730210"/>
            <a:ext cx="6791356" cy="2803824"/>
          </a:xfrm>
          <a:prstGeom prst="rect">
            <a:avLst/>
          </a:prstGeom>
          <a:solidFill>
            <a:srgbClr val="789C28"/>
          </a:solidFill>
          <a:ln w="25400" cap="flat" cmpd="sng">
            <a:solidFill>
              <a:srgbClr val="38761D"/>
            </a:solidFill>
            <a:prstDash val="solid"/>
            <a:round/>
            <a:headEnd type="none" w="sm" len="sm"/>
            <a:tailEnd type="none" w="sm" len="sm"/>
          </a:ln>
        </p:spPr>
        <p:txBody>
          <a:bodyPr spcFirstLastPara="1" wrap="square" lIns="182850" tIns="91400" rIns="182850" bIns="91400" anchor="ctr" anchorCtr="0">
            <a:noAutofit/>
          </a:bodyPr>
          <a:lstStyle/>
          <a:p>
            <a:pPr algn="ctr"/>
            <a:r>
              <a:rPr lang="en-US" sz="6400">
                <a:solidFill>
                  <a:schemeClr val="lt1"/>
                </a:solidFill>
                <a:latin typeface="Arial"/>
                <a:ea typeface="Arial"/>
                <a:cs typeface="Arial"/>
                <a:sym typeface="Arial"/>
              </a:rPr>
              <a:t>Actual </a:t>
            </a:r>
            <a:endParaRPr sz="6400">
              <a:solidFill>
                <a:schemeClr val="lt1"/>
              </a:solidFill>
              <a:latin typeface="Arial"/>
              <a:ea typeface="Arial"/>
              <a:cs typeface="Arial"/>
              <a:sym typeface="Arial"/>
            </a:endParaRPr>
          </a:p>
          <a:p>
            <a:pPr algn="ctr"/>
            <a:r>
              <a:rPr lang="en-US" sz="6400">
                <a:solidFill>
                  <a:schemeClr val="lt1"/>
                </a:solidFill>
                <a:latin typeface="Arial"/>
                <a:ea typeface="Arial"/>
                <a:cs typeface="Arial"/>
                <a:sym typeface="Arial"/>
              </a:rPr>
              <a:t>Revenue</a:t>
            </a:r>
            <a:endParaRPr sz="7200"/>
          </a:p>
        </p:txBody>
      </p:sp>
    </p:spTree>
    <p:extLst>
      <p:ext uri="{BB962C8B-B14F-4D97-AF65-F5344CB8AC3E}">
        <p14:creationId xmlns:p14="http://schemas.microsoft.com/office/powerpoint/2010/main" val="28641096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rtlCol="0">
            <a:spAutoFit/>
          </a:bodyPr>
          <a:lstStyle/>
          <a:p>
            <a:r>
              <a:rPr lang="en-US" sz="5600" b="1" cap="all" dirty="0">
                <a:solidFill>
                  <a:srgbClr val="ED493F"/>
                </a:solidFill>
                <a:latin typeface="Arial" panose="020B0604020202020204" pitchFamily="34" charset="0"/>
                <a:cs typeface="Arial" panose="020B0604020202020204" pitchFamily="34" charset="0"/>
              </a:rPr>
              <a:t>HOURLY RATES</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5" name="TextBox 4">
            <a:extLst>
              <a:ext uri="{FF2B5EF4-FFF2-40B4-BE49-F238E27FC236}">
                <a16:creationId xmlns:a16="http://schemas.microsoft.com/office/drawing/2014/main" id="{DF2ED0BB-353F-124C-9147-544431A4A9E8}"/>
              </a:ext>
            </a:extLst>
          </p:cNvPr>
          <p:cNvSpPr txBox="1"/>
          <p:nvPr/>
        </p:nvSpPr>
        <p:spPr>
          <a:xfrm>
            <a:off x="1223971" y="2874684"/>
            <a:ext cx="13260775" cy="9448740"/>
          </a:xfrm>
          <a:prstGeom prst="rect">
            <a:avLst/>
          </a:prstGeom>
          <a:noFill/>
        </p:spPr>
        <p:txBody>
          <a:bodyPr wrap="square" lIns="91440" tIns="45720" rIns="91440" bIns="45720" rtlCol="0" anchor="t">
            <a:spAutoFit/>
          </a:bodyPr>
          <a:lstStyle/>
          <a:p>
            <a:r>
              <a:rPr lang="en-US" sz="3200" dirty="0">
                <a:solidFill>
                  <a:srgbClr val="2E3639"/>
                </a:solidFill>
                <a:latin typeface="Arial"/>
                <a:cs typeface="Arial"/>
              </a:rPr>
              <a:t> All user and placeholder resources, and CJ project templates, have new hourly </a:t>
            </a:r>
            <a:r>
              <a:rPr lang="en-US" sz="3200" b="1" dirty="0">
                <a:solidFill>
                  <a:srgbClr val="2E3639"/>
                </a:solidFill>
                <a:latin typeface="Arial"/>
                <a:cs typeface="Arial"/>
              </a:rPr>
              <a:t>Bill </a:t>
            </a:r>
            <a:r>
              <a:rPr lang="en-US" sz="3200" dirty="0">
                <a:solidFill>
                  <a:srgbClr val="2E3639"/>
                </a:solidFill>
                <a:latin typeface="Arial"/>
                <a:cs typeface="Arial"/>
              </a:rPr>
              <a:t>and </a:t>
            </a:r>
            <a:r>
              <a:rPr lang="en-US" sz="3200" b="1" dirty="0">
                <a:solidFill>
                  <a:srgbClr val="2E3639"/>
                </a:solidFill>
                <a:latin typeface="Arial"/>
                <a:cs typeface="Arial"/>
              </a:rPr>
              <a:t>Cost</a:t>
            </a:r>
            <a:r>
              <a:rPr lang="en-US" sz="3200">
                <a:solidFill>
                  <a:srgbClr val="2E3639"/>
                </a:solidFill>
                <a:latin typeface="Arial"/>
                <a:cs typeface="Arial"/>
              </a:rPr>
              <a:t> Rates effective 11/1/2020.</a:t>
            </a:r>
            <a:endParaRPr lang="en-US" sz="3200" dirty="0">
              <a:solidFill>
                <a:srgbClr val="2E3639"/>
              </a:solidFill>
              <a:latin typeface="Arial"/>
              <a:cs typeface="Arial"/>
            </a:endParaRPr>
          </a:p>
          <a:p>
            <a:pPr marL="457200" indent="-457200">
              <a:buFont typeface="Arial" panose="020B0604020202020204" pitchFamily="34" charset="0"/>
              <a:buChar char="•"/>
            </a:pPr>
            <a:r>
              <a:rPr lang="en-US" sz="3200" dirty="0">
                <a:solidFill>
                  <a:srgbClr val="2E3639"/>
                </a:solidFill>
                <a:latin typeface="Arial"/>
                <a:cs typeface="Arial"/>
              </a:rPr>
              <a:t>The </a:t>
            </a:r>
            <a:r>
              <a:rPr lang="en-US" sz="3200" b="1" dirty="0">
                <a:solidFill>
                  <a:srgbClr val="2E3639"/>
                </a:solidFill>
                <a:latin typeface="Arial"/>
                <a:cs typeface="Arial"/>
              </a:rPr>
              <a:t>Billing Rate </a:t>
            </a:r>
            <a:r>
              <a:rPr lang="en-US" sz="3200">
                <a:solidFill>
                  <a:srgbClr val="2E3639"/>
                </a:solidFill>
                <a:latin typeface="Arial"/>
                <a:cs typeface="Arial"/>
              </a:rPr>
              <a:t>is the fee we charge the customer budget per hour of work</a:t>
            </a:r>
          </a:p>
          <a:p>
            <a:pPr marL="457200" indent="-457200">
              <a:buFont typeface="Arial" panose="020B0604020202020204" pitchFamily="34" charset="0"/>
              <a:buChar char="•"/>
            </a:pPr>
            <a:r>
              <a:rPr lang="en-US" sz="3200" dirty="0">
                <a:solidFill>
                  <a:srgbClr val="2E3639"/>
                </a:solidFill>
                <a:latin typeface="Arial"/>
                <a:cs typeface="Arial"/>
              </a:rPr>
              <a:t>The </a:t>
            </a:r>
            <a:r>
              <a:rPr lang="en-US" sz="3200" b="1" dirty="0">
                <a:solidFill>
                  <a:srgbClr val="2E3639"/>
                </a:solidFill>
                <a:latin typeface="Arial"/>
                <a:cs typeface="Arial"/>
              </a:rPr>
              <a:t>Cost Rate</a:t>
            </a:r>
            <a:r>
              <a:rPr lang="en-US" sz="3200" dirty="0">
                <a:solidFill>
                  <a:srgbClr val="2E3639"/>
                </a:solidFill>
                <a:latin typeface="Arial"/>
                <a:cs typeface="Arial"/>
              </a:rPr>
              <a:t> is the labor cost of the employee’s time for TSL (based on SG&amp;A)</a:t>
            </a:r>
          </a:p>
          <a:p>
            <a:endParaRPr lang="en-US" sz="3200">
              <a:solidFill>
                <a:srgbClr val="2E3639"/>
              </a:solidFill>
              <a:latin typeface="Arial" panose="020B0604020202020204" pitchFamily="34" charset="0"/>
              <a:cs typeface="Arial" panose="020B0604020202020204" pitchFamily="34" charset="0"/>
            </a:endParaRPr>
          </a:p>
          <a:p>
            <a:r>
              <a:rPr lang="en-US" sz="3200" dirty="0">
                <a:solidFill>
                  <a:srgbClr val="2E3639"/>
                </a:solidFill>
                <a:latin typeface="Arial"/>
                <a:cs typeface="Arial"/>
              </a:rPr>
              <a:t>These can be viewed:</a:t>
            </a:r>
          </a:p>
          <a:p>
            <a:pPr marL="457200" indent="-457200">
              <a:buFont typeface="Arial" panose="020B0604020202020204" pitchFamily="34" charset="0"/>
              <a:buChar char="•"/>
            </a:pPr>
            <a:r>
              <a:rPr lang="en-US" sz="3200">
                <a:solidFill>
                  <a:srgbClr val="2E3639"/>
                </a:solidFill>
                <a:latin typeface="Arial"/>
                <a:cs typeface="Arial"/>
              </a:rPr>
              <a:t>In the “People” module in the “Billing Rates View” </a:t>
            </a:r>
            <a:r>
              <a:rPr lang="en-US" sz="3200" dirty="0">
                <a:ea typeface="+mn-lt"/>
                <a:cs typeface="+mn-lt"/>
                <a:hlinkClick r:id="rId2"/>
              </a:rPr>
              <a:t>https://app2.clarizen.com/Clarizen/User</a:t>
            </a:r>
            <a:r>
              <a:rPr lang="en-US" sz="3200" dirty="0">
                <a:ea typeface="+mn-lt"/>
                <a:cs typeface="+mn-lt"/>
              </a:rPr>
              <a:t> </a:t>
            </a:r>
          </a:p>
          <a:p>
            <a:pPr marL="457200" indent="-457200">
              <a:buFont typeface="Arial" panose="020B0604020202020204" pitchFamily="34" charset="0"/>
              <a:buChar char="•"/>
            </a:pPr>
            <a:r>
              <a:rPr lang="en-US" sz="3200">
                <a:solidFill>
                  <a:srgbClr val="2E3639"/>
                </a:solidFill>
                <a:latin typeface="Arial"/>
                <a:cs typeface="Arial"/>
              </a:rPr>
              <a:t>On the project Work Plan using “Prices and Rates” button</a:t>
            </a:r>
          </a:p>
          <a:p>
            <a:pPr marL="457200" indent="-457200">
              <a:buFont typeface="Arial" panose="020B0604020202020204" pitchFamily="34" charset="0"/>
              <a:buChar char="•"/>
            </a:pPr>
            <a:r>
              <a:rPr lang="en-US" sz="3200" dirty="0">
                <a:solidFill>
                  <a:srgbClr val="2E3639"/>
                </a:solidFill>
                <a:latin typeface="Arial"/>
                <a:cs typeface="Arial"/>
              </a:rPr>
              <a:t>On a task where one Resource is assigned Work (Expected Revenue / Work = Resource's Hourly Bill Rate)</a:t>
            </a:r>
          </a:p>
          <a:p>
            <a:endParaRPr lang="en-US" sz="3200" b="1">
              <a:solidFill>
                <a:srgbClr val="2E3639"/>
              </a:solidFill>
              <a:latin typeface="Arial" panose="020B0604020202020204" pitchFamily="34" charset="0"/>
              <a:cs typeface="Arial" panose="020B0604020202020204" pitchFamily="34" charset="0"/>
            </a:endParaRPr>
          </a:p>
          <a:p>
            <a:r>
              <a:rPr lang="en-US" sz="3200" dirty="0">
                <a:solidFill>
                  <a:srgbClr val="2E3639"/>
                </a:solidFill>
                <a:latin typeface="Arial"/>
                <a:cs typeface="Arial"/>
              </a:rPr>
              <a:t>We may have a customer agreement for hourly billing rates that differ from our default amounts. The Project Lead must override the Billing Rate for resources on the campaign parent of the project so all work items below inherit the different rates. Process: </a:t>
            </a:r>
            <a:r>
              <a:rPr lang="en-US" sz="3200" dirty="0">
                <a:solidFill>
                  <a:srgbClr val="2E3639"/>
                </a:solidFill>
                <a:latin typeface="Arial"/>
                <a:cs typeface="Arial"/>
                <a:hlinkClick r:id="rId3"/>
              </a:rPr>
              <a:t>http://www.screencast.com/t/riPAaZ9K0JEl</a:t>
            </a:r>
            <a:r>
              <a:rPr lang="en-US" sz="3200" dirty="0">
                <a:solidFill>
                  <a:srgbClr val="2E3639"/>
                </a:solidFill>
                <a:latin typeface="Arial"/>
                <a:cs typeface="Arial"/>
              </a:rPr>
              <a:t> </a:t>
            </a:r>
            <a:endParaRPr lang="en-US" sz="3200" dirty="0">
              <a:solidFill>
                <a:srgbClr val="2E3639"/>
              </a:solidFill>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pic>
        <p:nvPicPr>
          <p:cNvPr id="3" name="Picture 3" descr="Graphical user interface, text, application, email&#10;&#10;Description automatically generated">
            <a:extLst>
              <a:ext uri="{FF2B5EF4-FFF2-40B4-BE49-F238E27FC236}">
                <a16:creationId xmlns:a16="http://schemas.microsoft.com/office/drawing/2014/main" id="{2BD4C918-0240-45E5-9C3C-819382D7D3F6}"/>
              </a:ext>
            </a:extLst>
          </p:cNvPr>
          <p:cNvPicPr>
            <a:picLocks noChangeAspect="1"/>
          </p:cNvPicPr>
          <p:nvPr/>
        </p:nvPicPr>
        <p:blipFill rotWithShape="1">
          <a:blip r:embed="rId5"/>
          <a:srcRect r="35799" b="526"/>
          <a:stretch/>
        </p:blipFill>
        <p:spPr>
          <a:xfrm>
            <a:off x="15105146" y="3036078"/>
            <a:ext cx="8692443" cy="6091115"/>
          </a:xfrm>
          <a:prstGeom prst="rect">
            <a:avLst/>
          </a:prstGeom>
        </p:spPr>
      </p:pic>
      <p:pic>
        <p:nvPicPr>
          <p:cNvPr id="4" name="Picture 5" descr="Graphical user interface, text, application&#10;&#10;Description automatically generated">
            <a:extLst>
              <a:ext uri="{FF2B5EF4-FFF2-40B4-BE49-F238E27FC236}">
                <a16:creationId xmlns:a16="http://schemas.microsoft.com/office/drawing/2014/main" id="{C134479A-4220-4AC5-AA7D-7C85F63B63D3}"/>
              </a:ext>
            </a:extLst>
          </p:cNvPr>
          <p:cNvPicPr>
            <a:picLocks noChangeAspect="1"/>
          </p:cNvPicPr>
          <p:nvPr/>
        </p:nvPicPr>
        <p:blipFill>
          <a:blip r:embed="rId6"/>
          <a:stretch>
            <a:fillRect/>
          </a:stretch>
        </p:blipFill>
        <p:spPr>
          <a:xfrm>
            <a:off x="15394405" y="10005029"/>
            <a:ext cx="8466490" cy="1670997"/>
          </a:xfrm>
          <a:prstGeom prst="rect">
            <a:avLst/>
          </a:prstGeom>
        </p:spPr>
      </p:pic>
    </p:spTree>
    <p:extLst>
      <p:ext uri="{BB962C8B-B14F-4D97-AF65-F5344CB8AC3E}">
        <p14:creationId xmlns:p14="http://schemas.microsoft.com/office/powerpoint/2010/main" val="7997810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1"/>
            <a:ext cx="4724400" cy="975598"/>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7" y="304801"/>
            <a:ext cx="21945600" cy="954107"/>
          </a:xfrm>
          <a:prstGeom prst="rect">
            <a:avLst/>
          </a:prstGeom>
          <a:noFill/>
        </p:spPr>
        <p:txBody>
          <a:bodyPr wrap="square" rtlCol="0">
            <a:spAutoFit/>
          </a:bodyPr>
          <a:lstStyle/>
          <a:p>
            <a:r>
              <a:rPr lang="en-US" sz="5600" b="1" cap="all" dirty="0">
                <a:solidFill>
                  <a:srgbClr val="ED493F"/>
                </a:solidFill>
                <a:latin typeface="Arial" panose="020B0604020202020204" pitchFamily="34" charset="0"/>
                <a:cs typeface="Arial" panose="020B0604020202020204" pitchFamily="34" charset="0"/>
              </a:rPr>
              <a:t>Hourly Bill rates</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2" name="TextBox 11">
            <a:extLst>
              <a:ext uri="{FF2B5EF4-FFF2-40B4-BE49-F238E27FC236}">
                <a16:creationId xmlns:a16="http://schemas.microsoft.com/office/drawing/2014/main" id="{AAB5C552-8CE6-5E4B-87E7-32FDF78207DC}"/>
              </a:ext>
            </a:extLst>
          </p:cNvPr>
          <p:cNvSpPr txBox="1"/>
          <p:nvPr/>
        </p:nvSpPr>
        <p:spPr>
          <a:xfrm>
            <a:off x="3288875" y="5704750"/>
            <a:ext cx="9133312" cy="5910401"/>
          </a:xfrm>
          <a:prstGeom prst="rect">
            <a:avLst/>
          </a:prstGeom>
          <a:noFill/>
        </p:spPr>
        <p:txBody>
          <a:bodyPr wrap="square" rtlCol="0">
            <a:spAutoFit/>
          </a:bodyPr>
          <a:lstStyle/>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Copywriter: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Designer: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Developer: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SEO: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Proofreader: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PMC Responder projects: $105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LPS Hourly projects: $80</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Lead Guarantee projects: $80</a:t>
            </a:r>
          </a:p>
        </p:txBody>
      </p:sp>
      <p:sp>
        <p:nvSpPr>
          <p:cNvPr id="13" name="Title 1">
            <a:extLst>
              <a:ext uri="{FF2B5EF4-FFF2-40B4-BE49-F238E27FC236}">
                <a16:creationId xmlns:a16="http://schemas.microsoft.com/office/drawing/2014/main" id="{177531C3-03BC-5E42-8CEC-CC330A499341}"/>
              </a:ext>
            </a:extLst>
          </p:cNvPr>
          <p:cNvSpPr txBox="1">
            <a:spLocks/>
          </p:cNvSpPr>
          <p:nvPr/>
        </p:nvSpPr>
        <p:spPr>
          <a:xfrm>
            <a:off x="1587" y="2761419"/>
            <a:ext cx="24384000" cy="1097588"/>
          </a:xfrm>
          <a:prstGeom prst="rect">
            <a:avLst/>
          </a:prstGeom>
        </p:spPr>
        <p:txBody>
          <a:bodyPr>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6000" b="1" dirty="0">
                <a:solidFill>
                  <a:srgbClr val="2E3639"/>
                </a:solidFill>
                <a:latin typeface="Arial" charset="0"/>
                <a:ea typeface="Arial" charset="0"/>
                <a:cs typeface="Arial" charset="0"/>
              </a:rPr>
              <a:t>EFFECTIVE 11/1/2020</a:t>
            </a:r>
          </a:p>
        </p:txBody>
      </p:sp>
      <p:sp>
        <p:nvSpPr>
          <p:cNvPr id="15" name="TextBox 14">
            <a:extLst>
              <a:ext uri="{FF2B5EF4-FFF2-40B4-BE49-F238E27FC236}">
                <a16:creationId xmlns:a16="http://schemas.microsoft.com/office/drawing/2014/main" id="{150DABF5-3BCE-7B47-AB44-DD75CF3BEEA4}"/>
              </a:ext>
            </a:extLst>
          </p:cNvPr>
          <p:cNvSpPr txBox="1"/>
          <p:nvPr/>
        </p:nvSpPr>
        <p:spPr>
          <a:xfrm>
            <a:off x="13274674" y="5686258"/>
            <a:ext cx="10255885" cy="5910401"/>
          </a:xfrm>
          <a:prstGeom prst="rect">
            <a:avLst/>
          </a:prstGeom>
          <a:noFill/>
        </p:spPr>
        <p:txBody>
          <a:bodyPr wrap="square" lIns="91440" tIns="45720" rIns="91440" bIns="45720" rtlCol="0" anchor="t">
            <a:spAutoFit/>
          </a:bodyPr>
          <a:lstStyle/>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Consultants David, Brian, Jeff: $250</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Ad Manager &amp; Strategy Consultant Ryan N: $250</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UX Director Norma: $200</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PM – Director: $200</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PM - $175</a:t>
            </a:r>
          </a:p>
          <a:p>
            <a:pPr marL="457200" indent="-457200">
              <a:lnSpc>
                <a:spcPct val="150000"/>
              </a:lnSpc>
              <a:buFont typeface="Wingdings" pitchFamily="2" charset="2"/>
              <a:buChar char="ü"/>
            </a:pPr>
            <a:r>
              <a:rPr lang="en-US" sz="3200" b="1" dirty="0">
                <a:solidFill>
                  <a:srgbClr val="10A496"/>
                </a:solidFill>
                <a:latin typeface="Arial" panose="020B0604020202020204" pitchFamily="34" charset="0"/>
                <a:cs typeface="Arial" panose="020B0604020202020204" pitchFamily="34" charset="0"/>
              </a:rPr>
              <a:t>APM - $150</a:t>
            </a:r>
          </a:p>
          <a:p>
            <a:pPr marL="457200" indent="-457200">
              <a:lnSpc>
                <a:spcPct val="150000"/>
              </a:lnSpc>
              <a:buFont typeface="Wingdings" pitchFamily="2" charset="2"/>
              <a:buChar char="ü"/>
            </a:pPr>
            <a:r>
              <a:rPr lang="en-US" sz="3200" b="1" dirty="0">
                <a:solidFill>
                  <a:srgbClr val="10A496"/>
                </a:solidFill>
                <a:latin typeface="Arial"/>
                <a:cs typeface="Arial"/>
              </a:rPr>
              <a:t>Lead QA by Danielle - $75</a:t>
            </a:r>
            <a:endParaRPr lang="en-US" sz="3200" b="1" dirty="0">
              <a:solidFill>
                <a:srgbClr val="10A496"/>
              </a:solidFill>
              <a:latin typeface="Arial" panose="020B0604020202020204" pitchFamily="34" charset="0"/>
              <a:cs typeface="Arial" panose="020B0604020202020204" pitchFamily="34" charset="0"/>
            </a:endParaRPr>
          </a:p>
          <a:p>
            <a:pPr marL="457200" indent="-457200">
              <a:lnSpc>
                <a:spcPct val="150000"/>
              </a:lnSpc>
              <a:buFont typeface="Wingdings" pitchFamily="2" charset="2"/>
              <a:buChar char="ü"/>
            </a:pPr>
            <a:r>
              <a:rPr lang="en-US" sz="3200" b="1" dirty="0">
                <a:solidFill>
                  <a:srgbClr val="10A496"/>
                </a:solidFill>
                <a:latin typeface="Arial"/>
                <a:cs typeface="Arial"/>
              </a:rPr>
              <a:t>Fulfillment or Data logged by Jen - $150</a:t>
            </a:r>
          </a:p>
        </p:txBody>
      </p:sp>
      <p:pic>
        <p:nvPicPr>
          <p:cNvPr id="16" name="Picture 15">
            <a:extLst>
              <a:ext uri="{FF2B5EF4-FFF2-40B4-BE49-F238E27FC236}">
                <a16:creationId xmlns:a16="http://schemas.microsoft.com/office/drawing/2014/main" id="{7CE89C28-754A-4640-BCCF-8D00DD5EDD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Tree>
    <p:extLst>
      <p:ext uri="{BB962C8B-B14F-4D97-AF65-F5344CB8AC3E}">
        <p14:creationId xmlns:p14="http://schemas.microsoft.com/office/powerpoint/2010/main" val="405016445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a:solidFill>
                  <a:srgbClr val="ED493F"/>
                </a:solidFill>
                <a:cs typeface="Arial"/>
              </a:rPr>
              <a:t>PROJECT PLANNING</a:t>
            </a:r>
            <a:endParaRPr lang="en-US"/>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20786" y="1931135"/>
            <a:ext cx="21667556" cy="10433625"/>
          </a:xfrm>
          <a:prstGeom prst="rect">
            <a:avLst/>
          </a:prstGeom>
          <a:noFill/>
        </p:spPr>
        <p:txBody>
          <a:bodyPr wrap="square" lIns="91440" tIns="45720" rIns="91440" bIns="45720" rtlCol="0" anchor="t">
            <a:spAutoFit/>
          </a:bodyPr>
          <a:lstStyle/>
          <a:p>
            <a:pPr marL="514350" indent="-514350">
              <a:buAutoNum type="arabicPeriod"/>
            </a:pPr>
            <a:r>
              <a:rPr lang="en-US" sz="3200" dirty="0">
                <a:solidFill>
                  <a:srgbClr val="2E3639"/>
                </a:solidFill>
                <a:cs typeface="Arial"/>
              </a:rPr>
              <a:t>PM review SOW and understand types of services we will deliver and costs we will incur, as well as any variation from standard pricing (hourly resource rates or fixed price fees)</a:t>
            </a:r>
          </a:p>
          <a:p>
            <a:pPr marL="514350" indent="-514350">
              <a:buAutoNum type="arabicPeriod"/>
            </a:pPr>
            <a:r>
              <a:rPr lang="en-US" sz="3200" dirty="0">
                <a:solidFill>
                  <a:srgbClr val="2E3639"/>
                </a:solidFill>
                <a:cs typeface="Arial"/>
              </a:rPr>
              <a:t>If PM fees are not included in SOW, multiply service fees X 15% to define a PM time budget.</a:t>
            </a:r>
          </a:p>
          <a:p>
            <a:pPr marL="514350" indent="-514350">
              <a:buAutoNum type="arabicPeriod"/>
            </a:pPr>
            <a:r>
              <a:rPr lang="en-US" sz="3200" dirty="0">
                <a:solidFill>
                  <a:srgbClr val="2E3639"/>
                </a:solidFill>
                <a:cs typeface="Arial"/>
              </a:rPr>
              <a:t>Open related Clarizen project and load subproject templates required for all services (</a:t>
            </a:r>
            <a:r>
              <a:rPr lang="en-US" sz="3200" i="1" dirty="0">
                <a:solidFill>
                  <a:srgbClr val="2E3639"/>
                </a:solidFill>
                <a:cs typeface="Arial"/>
                <a:hlinkClick r:id="rId3"/>
              </a:rPr>
              <a:t>Process here</a:t>
            </a:r>
            <a:r>
              <a:rPr lang="en-US" sz="3200" dirty="0">
                <a:solidFill>
                  <a:srgbClr val="2E3639"/>
                </a:solidFill>
                <a:cs typeface="Arial"/>
              </a:rPr>
              <a:t>)</a:t>
            </a:r>
            <a:endParaRPr lang="en-US" sz="3200" dirty="0">
              <a:solidFill>
                <a:srgbClr val="191D20"/>
              </a:solidFill>
              <a:cs typeface="Arial"/>
            </a:endParaRPr>
          </a:p>
          <a:p>
            <a:pPr marL="514350" indent="-514350">
              <a:buAutoNum type="arabicPeriod"/>
            </a:pPr>
            <a:r>
              <a:rPr lang="en-US" sz="3200" dirty="0">
                <a:solidFill>
                  <a:srgbClr val="2E3639"/>
                </a:solidFill>
                <a:cs typeface="Arial"/>
              </a:rPr>
              <a:t>If undefined budget is in plan, load the correct Revenue Department’s budget placeholder subproject, and edit planned Work hours per instructions on task.</a:t>
            </a:r>
            <a:endParaRPr lang="en-US" sz="3200" dirty="0">
              <a:ea typeface="+mn-lt"/>
              <a:cs typeface="+mn-lt"/>
            </a:endParaRPr>
          </a:p>
          <a:p>
            <a:pPr marL="514350" indent="-514350">
              <a:buAutoNum type="arabicPeriod"/>
            </a:pPr>
            <a:r>
              <a:rPr lang="en-US" sz="3200" dirty="0">
                <a:solidFill>
                  <a:srgbClr val="2E3639"/>
                </a:solidFill>
                <a:cs typeface="Arial"/>
              </a:rPr>
              <a:t>Replace all placeholder resources with known resources</a:t>
            </a:r>
            <a:r>
              <a:rPr lang="en-US" sz="3200" i="1" dirty="0">
                <a:solidFill>
                  <a:srgbClr val="2E3639"/>
                </a:solidFill>
                <a:cs typeface="Arial"/>
              </a:rPr>
              <a:t> (</a:t>
            </a:r>
            <a:r>
              <a:rPr lang="en-US" sz="3200" i="1" dirty="0">
                <a:solidFill>
                  <a:srgbClr val="2E3639"/>
                </a:solidFill>
                <a:cs typeface="Arial"/>
                <a:hlinkClick r:id="rId4"/>
              </a:rPr>
              <a:t>Process here</a:t>
            </a:r>
            <a:r>
              <a:rPr lang="en-US" sz="3200" i="1" dirty="0">
                <a:solidFill>
                  <a:srgbClr val="2E3639"/>
                </a:solidFill>
                <a:cs typeface="Arial"/>
              </a:rPr>
              <a:t>)</a:t>
            </a:r>
          </a:p>
          <a:p>
            <a:pPr marL="514350" indent="-514350">
              <a:buAutoNum type="arabicPeriod"/>
            </a:pPr>
            <a:r>
              <a:rPr lang="en-US" sz="3200" dirty="0">
                <a:solidFill>
                  <a:srgbClr val="2E3639"/>
                </a:solidFill>
                <a:cs typeface="Arial"/>
              </a:rPr>
              <a:t>Set any contract-defined resource bill rates that differ from our system defaults </a:t>
            </a:r>
            <a:r>
              <a:rPr lang="en-US" sz="3200" i="1" dirty="0">
                <a:solidFill>
                  <a:srgbClr val="2E3639"/>
                </a:solidFill>
                <a:cs typeface="Arial"/>
              </a:rPr>
              <a:t>(</a:t>
            </a:r>
            <a:r>
              <a:rPr lang="en-US" sz="3200" i="1" dirty="0">
                <a:solidFill>
                  <a:srgbClr val="2E3639"/>
                </a:solidFill>
                <a:cs typeface="Arial"/>
                <a:hlinkClick r:id="rId5"/>
              </a:rPr>
              <a:t>Process here</a:t>
            </a:r>
            <a:r>
              <a:rPr lang="en-US" sz="3200" i="1" dirty="0">
                <a:solidFill>
                  <a:srgbClr val="2E3639"/>
                </a:solidFill>
                <a:cs typeface="Arial"/>
              </a:rPr>
              <a:t>)</a:t>
            </a:r>
          </a:p>
          <a:p>
            <a:pPr marL="514350" indent="-514350">
              <a:buAutoNum type="arabicPeriod"/>
            </a:pPr>
            <a:r>
              <a:rPr lang="en-US" sz="3200" dirty="0">
                <a:solidFill>
                  <a:srgbClr val="2E3639"/>
                </a:solidFill>
                <a:latin typeface="Arial"/>
                <a:cs typeface="Arial"/>
              </a:rPr>
              <a:t>On CJ projects:</a:t>
            </a:r>
          </a:p>
          <a:p>
            <a:pPr marL="1428750" lvl="1" indent="-514350">
              <a:buAutoNum type="arabicPeriod"/>
            </a:pPr>
            <a:r>
              <a:rPr lang="en-US" sz="3200" dirty="0">
                <a:solidFill>
                  <a:srgbClr val="2E3639"/>
                </a:solidFill>
                <a:latin typeface="Arial"/>
                <a:cs typeface="Arial"/>
              </a:rPr>
              <a:t>Use “</a:t>
            </a:r>
            <a:r>
              <a:rPr lang="en-US" sz="3200" dirty="0">
                <a:solidFill>
                  <a:srgbClr val="2E3639"/>
                </a:solidFill>
                <a:latin typeface="Arial"/>
                <a:cs typeface="Arial"/>
                <a:hlinkClick r:id="rId6"/>
              </a:rPr>
              <a:t>Pricing Sheet and Calculators</a:t>
            </a:r>
            <a:r>
              <a:rPr lang="en-US" sz="3200" dirty="0">
                <a:solidFill>
                  <a:srgbClr val="2E3639"/>
                </a:solidFill>
                <a:latin typeface="Arial"/>
                <a:cs typeface="Arial"/>
              </a:rPr>
              <a:t>” excel doc to break out calling budget for labor hours and Commission/Bonus budget with 10% margin</a:t>
            </a:r>
          </a:p>
          <a:p>
            <a:pPr marL="1428750" lvl="1" indent="-514350">
              <a:buAutoNum type="arabicPeriod"/>
            </a:pPr>
            <a:r>
              <a:rPr lang="en-US" sz="3200" dirty="0">
                <a:solidFill>
                  <a:srgbClr val="2E3639"/>
                </a:solidFill>
                <a:latin typeface="Arial"/>
                <a:cs typeface="Arial"/>
              </a:rPr>
              <a:t>Enter all other required fields in Work Plan and Property Card (CJ Project Details). New additions:</a:t>
            </a:r>
          </a:p>
          <a:p>
            <a:pPr marL="2343150" lvl="2" indent="-514350">
              <a:buFont typeface="Arial" panose="020B0604020202020204" pitchFamily="34" charset="0"/>
              <a:buChar char="•"/>
            </a:pPr>
            <a:r>
              <a:rPr lang="en-US" sz="3200" dirty="0">
                <a:solidFill>
                  <a:srgbClr val="2E3639"/>
                </a:solidFill>
                <a:latin typeface="Arial"/>
                <a:cs typeface="Arial"/>
              </a:rPr>
              <a:t>Commission/Bonus Structure and Campaign Level</a:t>
            </a:r>
          </a:p>
          <a:p>
            <a:pPr marL="2343150" lvl="2" indent="-514350">
              <a:buFont typeface="Arial" panose="020B0604020202020204" pitchFamily="34" charset="0"/>
              <a:buChar char="•"/>
            </a:pPr>
            <a:r>
              <a:rPr lang="en-US" sz="3200" dirty="0">
                <a:solidFill>
                  <a:srgbClr val="2E3639"/>
                </a:solidFill>
                <a:latin typeface="Arial"/>
                <a:cs typeface="Arial"/>
              </a:rPr>
              <a:t>Maximum SQLs Allowed</a:t>
            </a:r>
            <a:endParaRPr lang="en-US" sz="3200" dirty="0">
              <a:cs typeface="Arial" panose="020B0604020202020204"/>
            </a:endParaRPr>
          </a:p>
          <a:p>
            <a:pPr marL="513715" indent="-514350">
              <a:buAutoNum type="arabicPeriod"/>
            </a:pPr>
            <a:r>
              <a:rPr lang="en-US" sz="3200" dirty="0">
                <a:solidFill>
                  <a:srgbClr val="2E3639"/>
                </a:solidFill>
                <a:latin typeface="Arial"/>
                <a:cs typeface="Arial"/>
              </a:rPr>
              <a:t>Plan Work hours</a:t>
            </a:r>
          </a:p>
          <a:p>
            <a:pPr marL="1428750" lvl="1" indent="-514350">
              <a:buFont typeface="Arial" panose="020B0604020202020204" pitchFamily="34" charset="0"/>
              <a:buChar char="•"/>
            </a:pPr>
            <a:r>
              <a:rPr lang="en-US" sz="3200" dirty="0">
                <a:solidFill>
                  <a:srgbClr val="2E3639"/>
                </a:solidFill>
                <a:latin typeface="Arial"/>
                <a:cs typeface="Arial"/>
              </a:rPr>
              <a:t>If Hourly, edit planned Work hours on tasks based on resource bill rates</a:t>
            </a:r>
          </a:p>
          <a:p>
            <a:pPr marL="1428750" lvl="1" indent="-514350">
              <a:buFont typeface="Arial" panose="020B0604020202020204" pitchFamily="34" charset="0"/>
              <a:buChar char="•"/>
            </a:pPr>
            <a:r>
              <a:rPr lang="en-US" sz="3200" dirty="0">
                <a:solidFill>
                  <a:srgbClr val="2E3639"/>
                </a:solidFill>
                <a:latin typeface="Arial"/>
                <a:cs typeface="Arial"/>
              </a:rPr>
              <a:t>If Lead Guarantee, edit planned Work hours on tasks based on (Hours Per SQL Maximum field x Weekly SQL Goal)</a:t>
            </a:r>
          </a:p>
          <a:p>
            <a:pPr marL="514350" indent="-514350">
              <a:buAutoNum type="arabicPeriod"/>
            </a:pPr>
            <a:r>
              <a:rPr lang="en-US" sz="3200" dirty="0">
                <a:solidFill>
                  <a:srgbClr val="2E3639"/>
                </a:solidFill>
                <a:latin typeface="Arial"/>
                <a:cs typeface="Arial"/>
              </a:rPr>
              <a:t>Enter</a:t>
            </a:r>
            <a:r>
              <a:rPr lang="en-US" sz="3200" dirty="0">
                <a:solidFill>
                  <a:srgbClr val="2E3639"/>
                </a:solidFill>
                <a:ea typeface="+mn-lt"/>
                <a:cs typeface="+mn-lt"/>
              </a:rPr>
              <a:t> fees into corresponding milestones' Fixed Price field. For effort-based work, refer to Expected Revenue for fees. For lead-based work, enter Weekly SQL Goals to populate expected revenue, and copy into Fixed Price.</a:t>
            </a:r>
          </a:p>
          <a:p>
            <a:pPr marL="514350" indent="-514350">
              <a:buAutoNum type="arabicPeriod"/>
            </a:pPr>
            <a:r>
              <a:rPr lang="en-US" sz="3200" dirty="0">
                <a:solidFill>
                  <a:srgbClr val="2E3639"/>
                </a:solidFill>
                <a:ea typeface="+mn-lt"/>
                <a:cs typeface="+mn-lt"/>
              </a:rPr>
              <a:t>Create Draft Expense Sheets for PO requests. Submit for approval when needed. </a:t>
            </a:r>
            <a:r>
              <a:rPr lang="en-US" sz="3200" i="1" dirty="0">
                <a:solidFill>
                  <a:srgbClr val="2E3639"/>
                </a:solidFill>
                <a:ea typeface="+mn-lt"/>
                <a:cs typeface="+mn-lt"/>
              </a:rPr>
              <a:t>(</a:t>
            </a:r>
            <a:r>
              <a:rPr lang="en-US" sz="3200" i="1" dirty="0">
                <a:solidFill>
                  <a:srgbClr val="2E3639"/>
                </a:solidFill>
                <a:ea typeface="+mn-lt"/>
                <a:cs typeface="+mn-lt"/>
                <a:hlinkClick r:id="rId7"/>
              </a:rPr>
              <a:t>Process here</a:t>
            </a:r>
            <a:r>
              <a:rPr lang="en-US" sz="3200" i="1" dirty="0">
                <a:solidFill>
                  <a:srgbClr val="2E3639"/>
                </a:solidFill>
                <a:ea typeface="+mn-lt"/>
                <a:cs typeface="+mn-lt"/>
              </a:rPr>
              <a:t>)</a:t>
            </a:r>
            <a:endParaRPr lang="en-US" sz="3200" dirty="0">
              <a:solidFill>
                <a:srgbClr val="2E3639"/>
              </a:solidFill>
              <a:cs typeface="Arial"/>
            </a:endParaRP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Tree>
    <p:extLst>
      <p:ext uri="{BB962C8B-B14F-4D97-AF65-F5344CB8AC3E}">
        <p14:creationId xmlns:p14="http://schemas.microsoft.com/office/powerpoint/2010/main" val="83984296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dirty="0">
                <a:solidFill>
                  <a:srgbClr val="ED493F"/>
                </a:solidFill>
                <a:cs typeface="Arial"/>
              </a:rPr>
              <a:t>PLAN TOLLGATE</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20786" y="2171849"/>
            <a:ext cx="12891906" cy="10248960"/>
          </a:xfrm>
          <a:prstGeom prst="rect">
            <a:avLst/>
          </a:prstGeom>
          <a:noFill/>
        </p:spPr>
        <p:txBody>
          <a:bodyPr wrap="square" lIns="91440" tIns="45720" rIns="91440" bIns="45720" rtlCol="0" anchor="t">
            <a:spAutoFit/>
          </a:bodyPr>
          <a:lstStyle/>
          <a:p>
            <a:r>
              <a:rPr lang="en-US" sz="3000" dirty="0">
                <a:solidFill>
                  <a:srgbClr val="2E3639"/>
                </a:solidFill>
                <a:cs typeface="Arial"/>
              </a:rPr>
              <a:t>Look at your Work Plan using “Management View”</a:t>
            </a:r>
          </a:p>
          <a:p>
            <a:r>
              <a:rPr lang="en-US" sz="3000" dirty="0">
                <a:solidFill>
                  <a:srgbClr val="2E3639"/>
                </a:solidFill>
                <a:cs typeface="Arial"/>
              </a:rPr>
              <a:t>Is </a:t>
            </a:r>
            <a:r>
              <a:rPr lang="en-US" sz="3000" b="1" dirty="0">
                <a:solidFill>
                  <a:srgbClr val="2E3639"/>
                </a:solidFill>
                <a:cs typeface="Arial"/>
              </a:rPr>
              <a:t>Budgeted Margin % </a:t>
            </a:r>
            <a:r>
              <a:rPr lang="en-US" sz="3000" dirty="0">
                <a:solidFill>
                  <a:srgbClr val="2E3639"/>
                </a:solidFill>
                <a:cs typeface="Arial"/>
              </a:rPr>
              <a:t>a positive number on all subprojects? On the parent project? (Note: In 2021 a minimum amount will be defined)</a:t>
            </a:r>
            <a:endParaRPr lang="en-US" sz="3000" dirty="0">
              <a:cs typeface="Arial"/>
            </a:endParaRPr>
          </a:p>
          <a:p>
            <a:pPr marL="1371600" lvl="1" indent="-457200">
              <a:buFont typeface="Arial"/>
              <a:buChar char="•"/>
            </a:pPr>
            <a:r>
              <a:rPr lang="en-US" sz="3000" dirty="0">
                <a:solidFill>
                  <a:srgbClr val="2E3639"/>
                </a:solidFill>
                <a:cs typeface="Arial"/>
              </a:rPr>
              <a:t>YES – go forward</a:t>
            </a:r>
            <a:endParaRPr lang="en-US" sz="3000" dirty="0">
              <a:cs typeface="Arial" panose="020B0604020202020204"/>
            </a:endParaRPr>
          </a:p>
          <a:p>
            <a:pPr marL="1371600" lvl="1" indent="-457200">
              <a:buFont typeface="Arial"/>
              <a:buChar char="•"/>
            </a:pPr>
            <a:r>
              <a:rPr lang="en-US" sz="3000" dirty="0">
                <a:solidFill>
                  <a:srgbClr val="2E3639"/>
                </a:solidFill>
                <a:cs typeface="Arial"/>
              </a:rPr>
              <a:t>NO to either level</a:t>
            </a:r>
          </a:p>
          <a:p>
            <a:pPr marL="2286000" lvl="2" indent="-457200">
              <a:buFont typeface="Arial"/>
              <a:buChar char="•"/>
            </a:pPr>
            <a:r>
              <a:rPr lang="en-US" sz="3000" dirty="0">
                <a:solidFill>
                  <a:srgbClr val="2E3639"/>
                </a:solidFill>
                <a:cs typeface="Arial"/>
              </a:rPr>
              <a:t>Look at individual subprojects to see which tactics are below margin</a:t>
            </a:r>
            <a:endParaRPr lang="en-US" sz="3000" dirty="0">
              <a:cs typeface="Arial" panose="020B0604020202020204"/>
            </a:endParaRPr>
          </a:p>
          <a:p>
            <a:pPr marL="3200400" lvl="3" indent="-457200">
              <a:buFont typeface="Arial"/>
              <a:buChar char="•"/>
            </a:pPr>
            <a:r>
              <a:rPr lang="en-US" sz="3000" dirty="0">
                <a:solidFill>
                  <a:srgbClr val="2E3639"/>
                </a:solidFill>
                <a:cs typeface="Arial"/>
              </a:rPr>
              <a:t>Allocate more budget if available from other services</a:t>
            </a:r>
          </a:p>
          <a:p>
            <a:pPr marL="3200400" lvl="3" indent="-457200">
              <a:buFont typeface="Arial"/>
              <a:buChar char="•"/>
            </a:pPr>
            <a:r>
              <a:rPr lang="en-US" sz="3000" dirty="0">
                <a:solidFill>
                  <a:srgbClr val="2E3639"/>
                </a:solidFill>
                <a:cs typeface="Arial"/>
              </a:rPr>
              <a:t>Change resources used</a:t>
            </a:r>
            <a:endParaRPr lang="en-US" sz="3000" dirty="0">
              <a:cs typeface="Arial" panose="020B0604020202020204"/>
            </a:endParaRPr>
          </a:p>
          <a:p>
            <a:pPr marL="3200400" lvl="3" indent="-457200">
              <a:buFont typeface="Arial"/>
              <a:buChar char="•"/>
            </a:pPr>
            <a:r>
              <a:rPr lang="en-US" sz="3000" dirty="0">
                <a:solidFill>
                  <a:srgbClr val="2E3639"/>
                </a:solidFill>
                <a:cs typeface="Arial"/>
              </a:rPr>
              <a:t>Decrease hours in plan or non-labor costs (click spend, etc.)</a:t>
            </a:r>
            <a:endParaRPr lang="en-US" sz="3000" dirty="0">
              <a:cs typeface="Arial" panose="020B0604020202020204"/>
            </a:endParaRPr>
          </a:p>
          <a:p>
            <a:pPr marL="2285365" lvl="2" indent="-457200">
              <a:buFont typeface="Arial"/>
              <a:buChar char="•"/>
            </a:pPr>
            <a:r>
              <a:rPr lang="en-US" sz="3000" dirty="0">
                <a:solidFill>
                  <a:srgbClr val="2E3639"/>
                </a:solidFill>
                <a:cs typeface="Arial"/>
              </a:rPr>
              <a:t>If there are issues with budget, asserted rates, and/or goals/expectations - set a meeting with SME and sales lead and:</a:t>
            </a:r>
          </a:p>
          <a:p>
            <a:pPr marL="3199765" lvl="3" indent="-457200">
              <a:buFont typeface="Arial"/>
              <a:buChar char="•"/>
            </a:pPr>
            <a:r>
              <a:rPr lang="en-US" sz="3000" dirty="0">
                <a:solidFill>
                  <a:srgbClr val="2E3639"/>
                </a:solidFill>
                <a:cs typeface="Arial"/>
              </a:rPr>
              <a:t>Come to agreement about which change(s) to implement on the project or opportunities to request more </a:t>
            </a:r>
            <a:r>
              <a:rPr lang="en-US" sz="3000" dirty="0" err="1">
                <a:solidFill>
                  <a:srgbClr val="2E3639"/>
                </a:solidFill>
                <a:cs typeface="Arial"/>
              </a:rPr>
              <a:t>bugdet</a:t>
            </a:r>
            <a:r>
              <a:rPr lang="en-US" sz="3000" dirty="0">
                <a:solidFill>
                  <a:srgbClr val="2E3639"/>
                </a:solidFill>
                <a:cs typeface="Arial"/>
              </a:rPr>
              <a:t> OR</a:t>
            </a:r>
            <a:endParaRPr lang="en-US" sz="3000" dirty="0">
              <a:solidFill>
                <a:srgbClr val="191D20"/>
              </a:solidFill>
              <a:cs typeface="Arial"/>
            </a:endParaRPr>
          </a:p>
          <a:p>
            <a:pPr marL="3199765" lvl="3" indent="-457200">
              <a:buFont typeface="Arial"/>
              <a:buChar char="•"/>
            </a:pPr>
            <a:r>
              <a:rPr lang="en-US" sz="3000" dirty="0">
                <a:solidFill>
                  <a:srgbClr val="2E3639"/>
                </a:solidFill>
                <a:cs typeface="Arial" panose="020B0604020202020204"/>
              </a:rPr>
              <a:t>Get SVP Ops approval to move forward</a:t>
            </a:r>
          </a:p>
          <a:p>
            <a:pPr marL="1370330" lvl="1" indent="-457200">
              <a:buFont typeface="Arial"/>
              <a:buChar char="•"/>
            </a:pPr>
            <a:r>
              <a:rPr lang="en-US" sz="3000" dirty="0">
                <a:solidFill>
                  <a:srgbClr val="2E3639"/>
                </a:solidFill>
                <a:cs typeface="Arial" panose="020B0604020202020204"/>
              </a:rPr>
              <a:t>Post a discussion message to Sarah Ottey that the project is planned and ready to Save as Baseline</a:t>
            </a:r>
          </a:p>
          <a:p>
            <a:pPr marL="1370330" lvl="1" indent="-457200">
              <a:buFont typeface="Arial"/>
              <a:buChar char="•"/>
            </a:pPr>
            <a:r>
              <a:rPr lang="en-US" sz="3000" dirty="0">
                <a:solidFill>
                  <a:srgbClr val="2E3639"/>
                </a:solidFill>
                <a:cs typeface="Arial" panose="020B0604020202020204"/>
              </a:rPr>
              <a:t>Sarah will review project plan for all best practices then Save as Baseline</a:t>
            </a: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pic>
        <p:nvPicPr>
          <p:cNvPr id="6" name="Picture 5" descr="Table&#10;&#10;Description automatically generated">
            <a:extLst>
              <a:ext uri="{FF2B5EF4-FFF2-40B4-BE49-F238E27FC236}">
                <a16:creationId xmlns:a16="http://schemas.microsoft.com/office/drawing/2014/main" id="{08FE7D30-9685-4E31-8998-F501EC6C33AA}"/>
              </a:ext>
            </a:extLst>
          </p:cNvPr>
          <p:cNvPicPr>
            <a:picLocks noChangeAspect="1"/>
          </p:cNvPicPr>
          <p:nvPr/>
        </p:nvPicPr>
        <p:blipFill rotWithShape="1">
          <a:blip r:embed="rId4">
            <a:extLst>
              <a:ext uri="{28A0092B-C50C-407E-A947-70E740481C1C}">
                <a14:useLocalDpi xmlns:a14="http://schemas.microsoft.com/office/drawing/2010/main" val="0"/>
              </a:ext>
            </a:extLst>
          </a:blip>
          <a:srcRect r="14895"/>
          <a:stretch/>
        </p:blipFill>
        <p:spPr>
          <a:xfrm>
            <a:off x="14671835" y="5744975"/>
            <a:ext cx="9104152" cy="2856493"/>
          </a:xfrm>
          <a:prstGeom prst="rect">
            <a:avLst/>
          </a:prstGeom>
        </p:spPr>
      </p:pic>
    </p:spTree>
    <p:extLst>
      <p:ext uri="{BB962C8B-B14F-4D97-AF65-F5344CB8AC3E}">
        <p14:creationId xmlns:p14="http://schemas.microsoft.com/office/powerpoint/2010/main" val="350750443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dirty="0">
                <a:solidFill>
                  <a:srgbClr val="ED493F"/>
                </a:solidFill>
                <a:cs typeface="Arial"/>
              </a:rPr>
              <a:t>PERFORMANCE ANALYSIS</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22924" y="2874684"/>
            <a:ext cx="20546830" cy="9448740"/>
          </a:xfrm>
          <a:prstGeom prst="rect">
            <a:avLst/>
          </a:prstGeom>
          <a:noFill/>
        </p:spPr>
        <p:txBody>
          <a:bodyPr wrap="square" lIns="91440" tIns="45720" rIns="91440" bIns="45720" rtlCol="0" anchor="t">
            <a:spAutoFit/>
          </a:bodyPr>
          <a:lstStyle/>
          <a:p>
            <a:pPr marL="457200" indent="-457200">
              <a:buFont typeface="Arial"/>
              <a:buChar char="•"/>
            </a:pPr>
            <a:r>
              <a:rPr lang="en-US" sz="3200" dirty="0">
                <a:solidFill>
                  <a:srgbClr val="2E3639"/>
                </a:solidFill>
                <a:latin typeface="Arial"/>
                <a:cs typeface="Arial"/>
              </a:rPr>
              <a:t>Use the Management View and manage to the planned Work hours established in your baseline</a:t>
            </a:r>
          </a:p>
          <a:p>
            <a:pPr marL="457200" indent="-457200">
              <a:buFont typeface="Arial"/>
              <a:buChar char="•"/>
            </a:pPr>
            <a:r>
              <a:rPr lang="en-US" sz="3200" b="1" dirty="0">
                <a:solidFill>
                  <a:srgbClr val="2E3639"/>
                </a:solidFill>
                <a:latin typeface="Arial"/>
                <a:cs typeface="Arial"/>
              </a:rPr>
              <a:t>Baseline Work Variance </a:t>
            </a:r>
          </a:p>
          <a:p>
            <a:pPr marL="1371646" lvl="1" indent="-457200">
              <a:buFont typeface="Arial"/>
              <a:buChar char="•"/>
            </a:pPr>
            <a:r>
              <a:rPr lang="en-US" sz="3200" dirty="0">
                <a:solidFill>
                  <a:srgbClr val="2E3639"/>
                </a:solidFill>
                <a:latin typeface="Arial"/>
                <a:cs typeface="Arial"/>
              </a:rPr>
              <a:t>A negative number shows you’ve had to ADD Work hours and cost to your plan since you established your baseline plan and allocated budget. </a:t>
            </a:r>
          </a:p>
          <a:p>
            <a:pPr marL="2286091" lvl="2" indent="-457200">
              <a:buFont typeface="Arial"/>
              <a:buChar char="•"/>
            </a:pPr>
            <a:r>
              <a:rPr lang="en-US" sz="3200" dirty="0">
                <a:solidFill>
                  <a:srgbClr val="2E3639"/>
                </a:solidFill>
                <a:latin typeface="Arial"/>
                <a:cs typeface="Arial"/>
              </a:rPr>
              <a:t>Next step: Add budget to cover the additional hours planned OR</a:t>
            </a:r>
          </a:p>
          <a:p>
            <a:pPr marL="2286091" lvl="2" indent="-457200">
              <a:buFont typeface="Arial"/>
              <a:buChar char="•"/>
            </a:pPr>
            <a:r>
              <a:rPr lang="en-US" sz="3200" dirty="0">
                <a:solidFill>
                  <a:srgbClr val="2E3639"/>
                </a:solidFill>
                <a:latin typeface="Arial"/>
                <a:cs typeface="Arial"/>
              </a:rPr>
              <a:t>Reduce hours in other requested, draft, or active task areas of your plan where possible to maintain cost levels.</a:t>
            </a:r>
          </a:p>
          <a:p>
            <a:pPr marL="1371646" lvl="1" indent="-457200">
              <a:buFont typeface="Arial"/>
              <a:buChar char="•"/>
            </a:pPr>
            <a:r>
              <a:rPr lang="en-US" sz="3200" dirty="0">
                <a:solidFill>
                  <a:srgbClr val="2E3639"/>
                </a:solidFill>
                <a:latin typeface="Arial"/>
                <a:cs typeface="Arial"/>
              </a:rPr>
              <a:t>A positive number where time was logged shows time was reduced from original planned Work</a:t>
            </a:r>
          </a:p>
          <a:p>
            <a:pPr marL="457200" indent="-457200">
              <a:buFont typeface="Arial"/>
              <a:buChar char="•"/>
            </a:pPr>
            <a:r>
              <a:rPr lang="en-US" sz="3200" b="1" dirty="0">
                <a:solidFill>
                  <a:srgbClr val="2E3639"/>
                </a:solidFill>
                <a:latin typeface="Arial"/>
                <a:cs typeface="Arial"/>
              </a:rPr>
              <a:t>Work Variance</a:t>
            </a:r>
            <a:r>
              <a:rPr lang="en-US" sz="3200" dirty="0">
                <a:solidFill>
                  <a:srgbClr val="2E3639"/>
                </a:solidFill>
                <a:latin typeface="Arial"/>
                <a:cs typeface="Arial"/>
              </a:rPr>
              <a:t> </a:t>
            </a:r>
          </a:p>
          <a:p>
            <a:pPr marL="1371646" lvl="1" indent="-457200">
              <a:buFont typeface="Arial"/>
              <a:buChar char="•"/>
            </a:pPr>
            <a:r>
              <a:rPr lang="en-US" sz="3200" dirty="0">
                <a:solidFill>
                  <a:srgbClr val="2E3639"/>
                </a:solidFill>
                <a:latin typeface="Arial"/>
                <a:cs typeface="Arial"/>
              </a:rPr>
              <a:t>A negative number shows the resource logged more Actual Effort than planned Work.</a:t>
            </a:r>
          </a:p>
          <a:p>
            <a:pPr marL="2286091" lvl="2" indent="-457200">
              <a:buFont typeface="Arial"/>
              <a:buChar char="•"/>
            </a:pPr>
            <a:r>
              <a:rPr lang="en-US" sz="3200" dirty="0">
                <a:solidFill>
                  <a:srgbClr val="2E3639"/>
                </a:solidFill>
                <a:latin typeface="Arial"/>
                <a:cs typeface="Arial"/>
              </a:rPr>
              <a:t>Next step: Add budget to cover the additional hours logged OR</a:t>
            </a:r>
          </a:p>
          <a:p>
            <a:pPr marL="2286091" lvl="2" indent="-457200">
              <a:buFont typeface="Arial"/>
              <a:buChar char="•"/>
            </a:pPr>
            <a:r>
              <a:rPr lang="en-US" sz="3200" dirty="0">
                <a:solidFill>
                  <a:srgbClr val="2E3639"/>
                </a:solidFill>
                <a:latin typeface="Arial"/>
                <a:cs typeface="Arial"/>
              </a:rPr>
              <a:t>Reduce hours in other requested, draft, or active task areas of your plan where possible to maintain cost levels.</a:t>
            </a:r>
          </a:p>
          <a:p>
            <a:pPr marL="1371646" lvl="1" indent="-457200">
              <a:buFont typeface="Arial"/>
              <a:buChar char="•"/>
            </a:pPr>
            <a:r>
              <a:rPr lang="en-US" sz="3200" dirty="0">
                <a:solidFill>
                  <a:srgbClr val="2E3639"/>
                </a:solidFill>
                <a:latin typeface="Arial"/>
                <a:cs typeface="Arial"/>
              </a:rPr>
              <a:t>A positive number where time was logged shows efficiency/time saved from original planned Work</a:t>
            </a:r>
          </a:p>
          <a:p>
            <a:pPr marL="457200" indent="-457200">
              <a:buFont typeface="Arial"/>
              <a:buChar char="•"/>
            </a:pPr>
            <a:r>
              <a:rPr lang="en-US" sz="3200" b="1" dirty="0">
                <a:solidFill>
                  <a:srgbClr val="2E3639"/>
                </a:solidFill>
                <a:latin typeface="Arial"/>
                <a:cs typeface="Arial"/>
              </a:rPr>
              <a:t>Actual Cost</a:t>
            </a:r>
          </a:p>
          <a:p>
            <a:pPr marL="1371646" lvl="1" indent="-457200">
              <a:buFont typeface="Arial"/>
              <a:buChar char="•"/>
            </a:pPr>
            <a:r>
              <a:rPr lang="en-US" sz="3200" dirty="0">
                <a:solidFill>
                  <a:srgbClr val="2E3639"/>
                </a:solidFill>
                <a:latin typeface="Arial"/>
                <a:cs typeface="Arial"/>
              </a:rPr>
              <a:t>Costs from Labor (time logged) and Non-Labor (expense sheets). This number will appear in red on your work plan if it is higher than the original Budgeted Cost. This relates to Work Variance; adjust plan as noted above.</a:t>
            </a:r>
          </a:p>
          <a:p>
            <a:pPr marL="457200" indent="-457200">
              <a:buFont typeface="Arial"/>
              <a:buChar char="•"/>
            </a:pPr>
            <a:endParaRPr lang="en-US" sz="3200" dirty="0">
              <a:solidFill>
                <a:srgbClr val="2E3639"/>
              </a:solidFill>
              <a:cs typeface="Arial"/>
            </a:endParaRP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spTree>
    <p:extLst>
      <p:ext uri="{BB962C8B-B14F-4D97-AF65-F5344CB8AC3E}">
        <p14:creationId xmlns:p14="http://schemas.microsoft.com/office/powerpoint/2010/main" val="31583690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6F1546-4E48-284D-A451-5C201869F901}"/>
              </a:ext>
            </a:extLst>
          </p:cNvPr>
          <p:cNvSpPr/>
          <p:nvPr/>
        </p:nvSpPr>
        <p:spPr>
          <a:xfrm>
            <a:off x="1587" y="12763099"/>
            <a:ext cx="20116800" cy="952902"/>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76451">
                <a:moveTo>
                  <a:pt x="0" y="0"/>
                </a:moveTo>
                <a:lnTo>
                  <a:pt x="9659566" y="9728"/>
                </a:lnTo>
                <a:lnTo>
                  <a:pt x="10058400" y="476451"/>
                </a:lnTo>
                <a:lnTo>
                  <a:pt x="0" y="476451"/>
                </a:lnTo>
                <a:lnTo>
                  <a:pt x="0" y="0"/>
                </a:lnTo>
                <a:close/>
              </a:path>
            </a:pathLst>
          </a:custGeom>
          <a:solidFill>
            <a:srgbClr val="242A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9" name="Rectangle 1">
            <a:extLst>
              <a:ext uri="{FF2B5EF4-FFF2-40B4-BE49-F238E27FC236}">
                <a16:creationId xmlns:a16="http://schemas.microsoft.com/office/drawing/2014/main" id="{DCABDB59-E3AF-9E4E-83E2-4377510919B2}"/>
              </a:ext>
            </a:extLst>
          </p:cNvPr>
          <p:cNvSpPr/>
          <p:nvPr/>
        </p:nvSpPr>
        <p:spPr>
          <a:xfrm rot="10800000">
            <a:off x="19661187" y="12740402"/>
            <a:ext cx="4724400" cy="972356"/>
          </a:xfrm>
          <a:custGeom>
            <a:avLst/>
            <a:gdLst>
              <a:gd name="connsiteX0" fmla="*/ 0 w 10058400"/>
              <a:gd name="connsiteY0" fmla="*/ 0 h 476451"/>
              <a:gd name="connsiteX1" fmla="*/ 10058400 w 10058400"/>
              <a:gd name="connsiteY1" fmla="*/ 0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9659566 w 10058400"/>
              <a:gd name="connsiteY1" fmla="*/ 9728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9145947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5 h 495906"/>
              <a:gd name="connsiteX1" fmla="*/ 8824933 w 10058400"/>
              <a:gd name="connsiteY1" fmla="*/ 0 h 495906"/>
              <a:gd name="connsiteX2" fmla="*/ 10058400 w 10058400"/>
              <a:gd name="connsiteY2" fmla="*/ 495906 h 495906"/>
              <a:gd name="connsiteX3" fmla="*/ 0 w 10058400"/>
              <a:gd name="connsiteY3" fmla="*/ 495906 h 495906"/>
              <a:gd name="connsiteX4" fmla="*/ 0 w 10058400"/>
              <a:gd name="connsiteY4" fmla="*/ 19455 h 495906"/>
              <a:gd name="connsiteX0" fmla="*/ 0 w 10058400"/>
              <a:gd name="connsiteY0" fmla="*/ 0 h 476451"/>
              <a:gd name="connsiteX1" fmla="*/ 8696526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489422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 name="connsiteX0" fmla="*/ 0 w 10058400"/>
              <a:gd name="connsiteY0" fmla="*/ 19454 h 495905"/>
              <a:gd name="connsiteX1" fmla="*/ 8365159 w 10058400"/>
              <a:gd name="connsiteY1" fmla="*/ 0 h 495905"/>
              <a:gd name="connsiteX2" fmla="*/ 10058400 w 10058400"/>
              <a:gd name="connsiteY2" fmla="*/ 495905 h 495905"/>
              <a:gd name="connsiteX3" fmla="*/ 0 w 10058400"/>
              <a:gd name="connsiteY3" fmla="*/ 495905 h 495905"/>
              <a:gd name="connsiteX4" fmla="*/ 0 w 10058400"/>
              <a:gd name="connsiteY4" fmla="*/ 19454 h 495905"/>
              <a:gd name="connsiteX0" fmla="*/ 0 w 10058400"/>
              <a:gd name="connsiteY0" fmla="*/ 0 h 476451"/>
              <a:gd name="connsiteX1" fmla="*/ 8365159 w 10058400"/>
              <a:gd name="connsiteY1" fmla="*/ 9729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0 h 476451"/>
              <a:gd name="connsiteX1" fmla="*/ 8406582 w 10058400"/>
              <a:gd name="connsiteY1" fmla="*/ 1 h 476451"/>
              <a:gd name="connsiteX2" fmla="*/ 10058400 w 10058400"/>
              <a:gd name="connsiteY2" fmla="*/ 476451 h 476451"/>
              <a:gd name="connsiteX3" fmla="*/ 0 w 10058400"/>
              <a:gd name="connsiteY3" fmla="*/ 476451 h 476451"/>
              <a:gd name="connsiteX4" fmla="*/ 0 w 10058400"/>
              <a:gd name="connsiteY4" fmla="*/ 0 h 476451"/>
              <a:gd name="connsiteX0" fmla="*/ 0 w 10058400"/>
              <a:gd name="connsiteY0" fmla="*/ 9727 h 486178"/>
              <a:gd name="connsiteX1" fmla="*/ 8282319 w 10058400"/>
              <a:gd name="connsiteY1" fmla="*/ 0 h 486178"/>
              <a:gd name="connsiteX2" fmla="*/ 10058400 w 10058400"/>
              <a:gd name="connsiteY2" fmla="*/ 486178 h 486178"/>
              <a:gd name="connsiteX3" fmla="*/ 0 w 10058400"/>
              <a:gd name="connsiteY3" fmla="*/ 486178 h 486178"/>
              <a:gd name="connsiteX4" fmla="*/ 0 w 10058400"/>
              <a:gd name="connsiteY4" fmla="*/ 9727 h 486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0" h="486178">
                <a:moveTo>
                  <a:pt x="0" y="9727"/>
                </a:moveTo>
                <a:lnTo>
                  <a:pt x="8282319" y="0"/>
                </a:lnTo>
                <a:lnTo>
                  <a:pt x="10058400" y="486178"/>
                </a:lnTo>
                <a:lnTo>
                  <a:pt x="0" y="486178"/>
                </a:lnTo>
                <a:lnTo>
                  <a:pt x="0" y="9727"/>
                </a:lnTo>
                <a:close/>
              </a:path>
            </a:pathLst>
          </a:custGeom>
          <a:solidFill>
            <a:srgbClr val="10A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10" name="TextBox 9">
            <a:extLst>
              <a:ext uri="{FF2B5EF4-FFF2-40B4-BE49-F238E27FC236}">
                <a16:creationId xmlns:a16="http://schemas.microsoft.com/office/drawing/2014/main" id="{0AEB7007-E625-9D46-83B5-4972FD01008C}"/>
              </a:ext>
            </a:extLst>
          </p:cNvPr>
          <p:cNvSpPr txBox="1"/>
          <p:nvPr/>
        </p:nvSpPr>
        <p:spPr>
          <a:xfrm>
            <a:off x="1220786" y="304801"/>
            <a:ext cx="22555201" cy="954107"/>
          </a:xfrm>
          <a:prstGeom prst="rect">
            <a:avLst/>
          </a:prstGeom>
          <a:noFill/>
        </p:spPr>
        <p:txBody>
          <a:bodyPr wrap="square" lIns="91440" tIns="45720" rIns="91440" bIns="45720" rtlCol="0" anchor="t">
            <a:spAutoFit/>
          </a:bodyPr>
          <a:lstStyle/>
          <a:p>
            <a:r>
              <a:rPr lang="en-US" sz="5600" b="1" cap="all" dirty="0">
                <a:solidFill>
                  <a:srgbClr val="ED493F"/>
                </a:solidFill>
                <a:cs typeface="Arial"/>
              </a:rPr>
              <a:t>PERFORMANCE ANALYSIS</a:t>
            </a:r>
          </a:p>
        </p:txBody>
      </p:sp>
      <p:sp>
        <p:nvSpPr>
          <p:cNvPr id="11" name="Rectangle 10">
            <a:extLst>
              <a:ext uri="{FF2B5EF4-FFF2-40B4-BE49-F238E27FC236}">
                <a16:creationId xmlns:a16="http://schemas.microsoft.com/office/drawing/2014/main" id="{E9D72BB9-5ED9-FA48-A6D5-958A33ABC457}"/>
              </a:ext>
            </a:extLst>
          </p:cNvPr>
          <p:cNvSpPr/>
          <p:nvPr/>
        </p:nvSpPr>
        <p:spPr>
          <a:xfrm>
            <a:off x="1373187" y="1351240"/>
            <a:ext cx="2286000" cy="172760"/>
          </a:xfrm>
          <a:prstGeom prst="rect">
            <a:avLst/>
          </a:prstGeom>
          <a:solidFill>
            <a:srgbClr val="ED4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4" name="TextBox 3">
            <a:extLst>
              <a:ext uri="{FF2B5EF4-FFF2-40B4-BE49-F238E27FC236}">
                <a16:creationId xmlns:a16="http://schemas.microsoft.com/office/drawing/2014/main" id="{1C3C851A-3710-5C42-B09D-0AA56448AAB6}"/>
              </a:ext>
            </a:extLst>
          </p:cNvPr>
          <p:cNvSpPr txBox="1"/>
          <p:nvPr/>
        </p:nvSpPr>
        <p:spPr>
          <a:xfrm>
            <a:off x="13336588" y="6096000"/>
            <a:ext cx="10439400" cy="1200329"/>
          </a:xfrm>
          <a:prstGeom prst="rect">
            <a:avLst/>
          </a:prstGeom>
          <a:noFill/>
        </p:spPr>
        <p:txBody>
          <a:bodyPr wrap="square" rtlCol="0">
            <a:spAutoFit/>
          </a:bodyPr>
          <a:lstStyle/>
          <a:p>
            <a:pPr algn="ctr"/>
            <a:r>
              <a:rPr lang="en-US">
                <a:solidFill>
                  <a:schemeClr val="bg1"/>
                </a:solidFill>
              </a:rPr>
              <a:t>IMAGE PLACEHOLDER </a:t>
            </a:r>
          </a:p>
          <a:p>
            <a:pPr algn="ctr"/>
            <a:r>
              <a:rPr lang="en-US">
                <a:solidFill>
                  <a:schemeClr val="bg1"/>
                </a:solidFill>
              </a:rPr>
              <a:t>(DELETE THIS TEXT BOX)</a:t>
            </a:r>
          </a:p>
        </p:txBody>
      </p:sp>
      <p:sp>
        <p:nvSpPr>
          <p:cNvPr id="5" name="TextBox 4">
            <a:extLst>
              <a:ext uri="{FF2B5EF4-FFF2-40B4-BE49-F238E27FC236}">
                <a16:creationId xmlns:a16="http://schemas.microsoft.com/office/drawing/2014/main" id="{DF2ED0BB-353F-124C-9147-544431A4A9E8}"/>
              </a:ext>
            </a:extLst>
          </p:cNvPr>
          <p:cNvSpPr txBox="1"/>
          <p:nvPr/>
        </p:nvSpPr>
        <p:spPr>
          <a:xfrm>
            <a:off x="1222924" y="2874684"/>
            <a:ext cx="6850986" cy="6494085"/>
          </a:xfrm>
          <a:prstGeom prst="rect">
            <a:avLst/>
          </a:prstGeom>
          <a:noFill/>
        </p:spPr>
        <p:txBody>
          <a:bodyPr wrap="square" lIns="91440" tIns="45720" rIns="91440" bIns="45720" rtlCol="0" anchor="t">
            <a:spAutoFit/>
          </a:bodyPr>
          <a:lstStyle/>
          <a:p>
            <a:pPr marL="457200" indent="-457200">
              <a:buFont typeface="Arial"/>
              <a:buChar char="•"/>
            </a:pPr>
            <a:r>
              <a:rPr lang="en-US" sz="3200">
                <a:solidFill>
                  <a:srgbClr val="2E3639"/>
                </a:solidFill>
                <a:latin typeface="Arial"/>
                <a:cs typeface="Arial"/>
              </a:rPr>
              <a:t>CJ plan templates include 3 tollgate milestones and tasks with action items.</a:t>
            </a:r>
            <a:endParaRPr lang="en-US">
              <a:solidFill>
                <a:srgbClr val="191D20"/>
              </a:solidFill>
              <a:latin typeface="Arial"/>
              <a:cs typeface="Arial"/>
            </a:endParaRPr>
          </a:p>
          <a:p>
            <a:pPr marL="457200" indent="-457200">
              <a:buFont typeface="Arial"/>
              <a:buChar char="•"/>
            </a:pPr>
            <a:r>
              <a:rPr lang="en-US" sz="3200">
                <a:solidFill>
                  <a:srgbClr val="2E3639"/>
                </a:solidFill>
                <a:latin typeface="Arial"/>
                <a:cs typeface="Arial"/>
              </a:rPr>
              <a:t>Evaluate performance metrics and find opportunities to optimize lists, expand campaign parameters where needed to improve profitability.</a:t>
            </a:r>
            <a:endParaRPr lang="en-US" sz="3200">
              <a:solidFill>
                <a:srgbClr val="2E3639"/>
              </a:solidFill>
              <a:cs typeface="Arial"/>
            </a:endParaRPr>
          </a:p>
          <a:p>
            <a:pPr marL="457200" indent="-457200">
              <a:buFont typeface="Arial"/>
              <a:buChar char="•"/>
            </a:pPr>
            <a:r>
              <a:rPr lang="en-US" sz="3200">
                <a:solidFill>
                  <a:srgbClr val="2E3639"/>
                </a:solidFill>
                <a:cs typeface="Arial"/>
              </a:rPr>
              <a:t>Mark them complete once resolved (pre-set with $0 Fixed Price, 0 Weekly SQL Goal, 0 Weekly SQLs and won't impact progress calculations).</a:t>
            </a:r>
          </a:p>
        </p:txBody>
      </p:sp>
      <p:pic>
        <p:nvPicPr>
          <p:cNvPr id="12" name="Picture 11">
            <a:extLst>
              <a:ext uri="{FF2B5EF4-FFF2-40B4-BE49-F238E27FC236}">
                <a16:creationId xmlns:a16="http://schemas.microsoft.com/office/drawing/2014/main" id="{2194096B-9C14-EF41-B8D0-41B4F88A0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9986" y="12927364"/>
            <a:ext cx="2869787" cy="601671"/>
          </a:xfrm>
          <a:prstGeom prst="rect">
            <a:avLst/>
          </a:prstGeom>
        </p:spPr>
      </p:pic>
      <p:pic>
        <p:nvPicPr>
          <p:cNvPr id="6" name="Picture 6" descr="Graphical user interface, text, application, email&#10;&#10;Description automatically generated">
            <a:extLst>
              <a:ext uri="{FF2B5EF4-FFF2-40B4-BE49-F238E27FC236}">
                <a16:creationId xmlns:a16="http://schemas.microsoft.com/office/drawing/2014/main" id="{25A00A6E-AA97-45B9-AB44-D889AB971899}"/>
              </a:ext>
            </a:extLst>
          </p:cNvPr>
          <p:cNvPicPr>
            <a:picLocks noChangeAspect="1"/>
          </p:cNvPicPr>
          <p:nvPr/>
        </p:nvPicPr>
        <p:blipFill>
          <a:blip r:embed="rId3"/>
          <a:stretch>
            <a:fillRect/>
          </a:stretch>
        </p:blipFill>
        <p:spPr>
          <a:xfrm>
            <a:off x="8319824" y="2666878"/>
            <a:ext cx="15339760" cy="8382241"/>
          </a:xfrm>
          <a:prstGeom prst="rect">
            <a:avLst/>
          </a:prstGeom>
        </p:spPr>
      </p:pic>
    </p:spTree>
    <p:extLst>
      <p:ext uri="{BB962C8B-B14F-4D97-AF65-F5344CB8AC3E}">
        <p14:creationId xmlns:p14="http://schemas.microsoft.com/office/powerpoint/2010/main" val="1459107859"/>
      </p:ext>
    </p:extLst>
  </p:cSld>
  <p:clrMapOvr>
    <a:masterClrMapping/>
  </p:clrMapOvr>
  <p:transition spd="med"/>
</p:sld>
</file>

<file path=ppt/theme/theme1.xml><?xml version="1.0" encoding="utf-8"?>
<a:theme xmlns:a="http://schemas.openxmlformats.org/drawingml/2006/main" name="Basic Slide">
  <a:themeElements>
    <a:clrScheme name="Custom 6">
      <a:dk1>
        <a:srgbClr val="191D20"/>
      </a:dk1>
      <a:lt1>
        <a:srgbClr val="FFFFFF"/>
      </a:lt1>
      <a:dk2>
        <a:srgbClr val="252E86"/>
      </a:dk2>
      <a:lt2>
        <a:srgbClr val="D5D5D5"/>
      </a:lt2>
      <a:accent1>
        <a:srgbClr val="2D3185"/>
      </a:accent1>
      <a:accent2>
        <a:srgbClr val="15A396"/>
      </a:accent2>
      <a:accent3>
        <a:srgbClr val="00BCD4"/>
      </a:accent3>
      <a:accent4>
        <a:srgbClr val="EE483E"/>
      </a:accent4>
      <a:accent5>
        <a:srgbClr val="FEC014"/>
      </a:accent5>
      <a:accent6>
        <a:srgbClr val="EAEAEA"/>
      </a:accent6>
      <a:hlink>
        <a:srgbClr val="06BCD4"/>
      </a:hlink>
      <a:folHlink>
        <a:srgbClr val="252E8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C426AF26E75514880D2E9AA5CD8D5FD" ma:contentTypeVersion="8" ma:contentTypeDescription="Create a new document." ma:contentTypeScope="" ma:versionID="619e5a47bfa72db948638e65c6ac1f90">
  <xsd:schema xmlns:xsd="http://www.w3.org/2001/XMLSchema" xmlns:xs="http://www.w3.org/2001/XMLSchema" xmlns:p="http://schemas.microsoft.com/office/2006/metadata/properties" xmlns:ns2="5d21ecf2-4295-401f-9344-34fc6e05b3bd" targetNamespace="http://schemas.microsoft.com/office/2006/metadata/properties" ma:root="true" ma:fieldsID="35571dd173ecea1746b8698bf07f68a2" ns2:_="">
    <xsd:import namespace="5d21ecf2-4295-401f-9344-34fc6e05b3b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AutoKeyPoints" minOccurs="0"/>
                <xsd:element ref="ns2:MediaServiceKeyPoint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21ecf2-4295-401f-9344-34fc6e05b3b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3FC506-1338-4CB1-810A-073A773146A3}">
  <ds:schemaRefs>
    <ds:schemaRef ds:uri="http://schemas.microsoft.com/sharepoint/v3/contenttype/forms"/>
  </ds:schemaRefs>
</ds:datastoreItem>
</file>

<file path=customXml/itemProps2.xml><?xml version="1.0" encoding="utf-8"?>
<ds:datastoreItem xmlns:ds="http://schemas.openxmlformats.org/officeDocument/2006/customXml" ds:itemID="{BAA83521-8E39-4691-89A4-9F9FF85BBC21}">
  <ds:schemaRefs>
    <ds:schemaRef ds:uri="5d21ecf2-4295-401f-9344-34fc6e05b3b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AC48C16-B558-40D2-B7C7-501DF54C89AF}">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d21ecf2-4295-401f-9344-34fc6e05b3b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26</TotalTime>
  <Words>1539</Words>
  <Application>Microsoft Office PowerPoint</Application>
  <PresentationFormat>Custom</PresentationFormat>
  <Paragraphs>144</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Proxima Nova</vt:lpstr>
      <vt:lpstr>Wingdings</vt:lpstr>
      <vt:lpstr>Basic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sottey</dc:creator>
  <cp:lastModifiedBy>Sarah Ottey</cp:lastModifiedBy>
  <cp:revision>899</cp:revision>
  <dcterms:modified xsi:type="dcterms:W3CDTF">2020-11-13T17:41:19Z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0x0101006C426AF26E75514880D2E9AA5CD8D5FD</vt:lpwstr>
  </property>
</Properties>
</file>