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notesMasterIdLst>
    <p:notesMasterId r:id="rId15"/>
  </p:notesMasterIdLst>
  <p:sldIdLst>
    <p:sldId id="354" r:id="rId5"/>
    <p:sldId id="625" r:id="rId6"/>
    <p:sldId id="348" r:id="rId7"/>
    <p:sldId id="626" r:id="rId8"/>
    <p:sldId id="621" r:id="rId9"/>
    <p:sldId id="369" r:id="rId10"/>
    <p:sldId id="624" r:id="rId11"/>
    <p:sldId id="627" r:id="rId12"/>
    <p:sldId id="361" r:id="rId13"/>
    <p:sldId id="352" r:id="rId14"/>
  </p:sldIdLst>
  <p:sldSz cx="24387175" cy="13716000"/>
  <p:notesSz cx="7077075" cy="9363075"/>
  <p:defaultTextStyle>
    <a:defPPr>
      <a:defRPr lang="en-US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y TSL Presentation" id="{6070A9A8-B97D-1544-A7CF-6AB46CB040F6}">
          <p14:sldIdLst>
            <p14:sldId id="354"/>
            <p14:sldId id="625"/>
            <p14:sldId id="348"/>
            <p14:sldId id="626"/>
            <p14:sldId id="621"/>
            <p14:sldId id="369"/>
            <p14:sldId id="624"/>
            <p14:sldId id="627"/>
            <p14:sldId id="361"/>
            <p14:sldId id="35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A88"/>
    <a:srgbClr val="2E3639"/>
    <a:srgbClr val="FEC013"/>
    <a:srgbClr val="10A496"/>
    <a:srgbClr val="ED493F"/>
    <a:srgbClr val="06BCD4"/>
    <a:srgbClr val="000000"/>
    <a:srgbClr val="4A86E8"/>
    <a:srgbClr val="63A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50" autoAdjust="0"/>
  </p:normalViewPr>
  <p:slideViewPr>
    <p:cSldViewPr snapToGrid="0">
      <p:cViewPr varScale="1">
        <p:scale>
          <a:sx n="29" d="100"/>
          <a:sy n="29" d="100"/>
        </p:scale>
        <p:origin x="8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D813D-C274-8D46-83D5-4D2B85842462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AB5EC-AA65-E44E-90A1-1B44EF3A4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8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AB5EC-AA65-E44E-90A1-1B44EF3A4D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09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AB5EC-AA65-E44E-90A1-1B44EF3A4D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81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AB5EC-AA65-E44E-90A1-1B44EF3A4D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91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AB5EC-AA65-E44E-90A1-1B44EF3A4D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40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AB5EC-AA65-E44E-90A1-1B44EF3A4D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52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AB5EC-AA65-E44E-90A1-1B44EF3A4D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66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AB5EC-AA65-E44E-90A1-1B44EF3A4D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13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AB5EC-AA65-E44E-90A1-1B44EF3A4D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74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DFE1F5-9489-A34E-B620-13479431BDF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2187" y="381000"/>
            <a:ext cx="21107400" cy="838200"/>
          </a:xfrm>
          <a:prstGeom prst="rect">
            <a:avLst/>
          </a:prstGeom>
        </p:spPr>
        <p:txBody>
          <a:bodyPr/>
          <a:lstStyle>
            <a:lvl1pPr>
              <a:defRPr sz="5600" b="1" cap="all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Basic content slide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EB36167-5B47-0A4D-88D4-48AA2195FC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4587" y="2895600"/>
            <a:ext cx="20955000" cy="381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200">
                <a:solidFill>
                  <a:srgbClr val="2E3639"/>
                </a:solidFill>
              </a:defRPr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7C7CF5D-BF51-454C-A3D0-CCA36D7D8D8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73187" y="7239000"/>
            <a:ext cx="8839200" cy="4267200"/>
          </a:xfrm>
          <a:prstGeom prst="rect">
            <a:avLst/>
          </a:prstGeom>
        </p:spPr>
        <p:txBody>
          <a:bodyPr/>
          <a:lstStyle>
            <a:lvl1pPr marL="0" marR="0" indent="0" algn="l" defTabSz="1828800" rtl="0" eaLnBrk="1" fontAlgn="auto" latinLnBrk="0" hangingPunct="1">
              <a:lnSpc>
                <a:spcPts val="3640"/>
              </a:lnSpc>
              <a:spcBef>
                <a:spcPts val="24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 sz="3200" b="1">
                <a:solidFill>
                  <a:srgbClr val="10A496"/>
                </a:solidFill>
              </a:defRPr>
            </a:lvl1pPr>
            <a:lvl2pPr>
              <a:defRPr sz="3200" b="1">
                <a:solidFill>
                  <a:srgbClr val="10A496"/>
                </a:solidFill>
              </a:defRPr>
            </a:lvl2pPr>
            <a:lvl3pPr>
              <a:defRPr sz="3200" b="1">
                <a:solidFill>
                  <a:srgbClr val="10A496"/>
                </a:solidFill>
              </a:defRPr>
            </a:lvl3pPr>
            <a:lvl4pPr>
              <a:defRPr sz="3200" b="1">
                <a:solidFill>
                  <a:srgbClr val="10A496"/>
                </a:solidFill>
              </a:defRPr>
            </a:lvl4pPr>
            <a:lvl5pPr>
              <a:defRPr sz="3200" b="1">
                <a:solidFill>
                  <a:srgbClr val="10A496"/>
                </a:solidFill>
              </a:defRPr>
            </a:lvl5pPr>
          </a:lstStyle>
          <a:p>
            <a:pPr marL="514350" marR="0" lvl="0" indent="-514350" algn="l" defTabSz="18288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US"/>
              <a:t>Text</a:t>
            </a:r>
          </a:p>
          <a:p>
            <a:pPr marL="514350" marR="0" lvl="0" indent="-514350" algn="l" defTabSz="18288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US"/>
              <a:t>Text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AB6205F-7496-2E40-91CD-9B095128F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964987" y="7239000"/>
            <a:ext cx="8839200" cy="4267200"/>
          </a:xfrm>
          <a:prstGeom prst="rect">
            <a:avLst/>
          </a:prstGeom>
        </p:spPr>
        <p:txBody>
          <a:bodyPr/>
          <a:lstStyle>
            <a:lvl1pPr marL="0" marR="0" indent="0" algn="l" defTabSz="1828800" rtl="0" eaLnBrk="1" fontAlgn="auto" latinLnBrk="0" hangingPunct="1">
              <a:lnSpc>
                <a:spcPct val="50000"/>
              </a:lnSpc>
              <a:spcBef>
                <a:spcPts val="24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None/>
              <a:tabLst/>
              <a:defRPr sz="3200" b="1">
                <a:solidFill>
                  <a:srgbClr val="10A496"/>
                </a:solidFill>
              </a:defRPr>
            </a:lvl1pPr>
            <a:lvl2pPr>
              <a:defRPr sz="3200" b="1">
                <a:solidFill>
                  <a:srgbClr val="10A496"/>
                </a:solidFill>
              </a:defRPr>
            </a:lvl2pPr>
            <a:lvl3pPr>
              <a:defRPr sz="3200" b="1">
                <a:solidFill>
                  <a:srgbClr val="10A496"/>
                </a:solidFill>
              </a:defRPr>
            </a:lvl3pPr>
            <a:lvl4pPr>
              <a:defRPr sz="3200" b="1">
                <a:solidFill>
                  <a:srgbClr val="10A496"/>
                </a:solidFill>
              </a:defRPr>
            </a:lvl4pPr>
            <a:lvl5pPr>
              <a:defRPr sz="3200" b="1">
                <a:solidFill>
                  <a:srgbClr val="10A496"/>
                </a:solidFill>
              </a:defRPr>
            </a:lvl5pPr>
          </a:lstStyle>
          <a:p>
            <a:pPr marL="514350" marR="0" lvl="0" indent="-514350" algn="l" defTabSz="18288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US"/>
              <a:t>Text</a:t>
            </a:r>
          </a:p>
          <a:p>
            <a:pPr marL="514350" marR="0" lvl="0" indent="-514350" algn="l" defTabSz="18288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US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93410226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E692A0-8521-AB4D-8EEE-6745B14911A7}"/>
              </a:ext>
            </a:extLst>
          </p:cNvPr>
          <p:cNvSpPr/>
          <p:nvPr userDrawn="1"/>
        </p:nvSpPr>
        <p:spPr>
          <a:xfrm>
            <a:off x="1587" y="12763099"/>
            <a:ext cx="20116800" cy="952902"/>
          </a:xfrm>
          <a:custGeom>
            <a:avLst/>
            <a:gdLst>
              <a:gd name="connsiteX0" fmla="*/ 0 w 10058400"/>
              <a:gd name="connsiteY0" fmla="*/ 0 h 476451"/>
              <a:gd name="connsiteX1" fmla="*/ 10058400 w 10058400"/>
              <a:gd name="connsiteY1" fmla="*/ 0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9659566 w 10058400"/>
              <a:gd name="connsiteY1" fmla="*/ 9728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0" h="476451">
                <a:moveTo>
                  <a:pt x="0" y="0"/>
                </a:moveTo>
                <a:lnTo>
                  <a:pt x="9659566" y="9728"/>
                </a:lnTo>
                <a:lnTo>
                  <a:pt x="10058400" y="476451"/>
                </a:lnTo>
                <a:lnTo>
                  <a:pt x="0" y="476451"/>
                </a:lnTo>
                <a:lnTo>
                  <a:pt x="0" y="0"/>
                </a:lnTo>
                <a:close/>
              </a:path>
            </a:pathLst>
          </a:custGeom>
          <a:solidFill>
            <a:srgbClr val="242A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ED401B6F-A07B-7347-A509-1B7BA1390BD0}"/>
              </a:ext>
            </a:extLst>
          </p:cNvPr>
          <p:cNvSpPr/>
          <p:nvPr userDrawn="1"/>
        </p:nvSpPr>
        <p:spPr>
          <a:xfrm rot="10800000">
            <a:off x="19661187" y="12740401"/>
            <a:ext cx="4724400" cy="975598"/>
          </a:xfrm>
          <a:custGeom>
            <a:avLst/>
            <a:gdLst>
              <a:gd name="connsiteX0" fmla="*/ 0 w 10058400"/>
              <a:gd name="connsiteY0" fmla="*/ 0 h 476451"/>
              <a:gd name="connsiteX1" fmla="*/ 10058400 w 10058400"/>
              <a:gd name="connsiteY1" fmla="*/ 0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9659566 w 10058400"/>
              <a:gd name="connsiteY1" fmla="*/ 9728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9145947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  <a:gd name="connsiteX0" fmla="*/ 0 w 10058400"/>
              <a:gd name="connsiteY0" fmla="*/ 19455 h 495906"/>
              <a:gd name="connsiteX1" fmla="*/ 8824933 w 10058400"/>
              <a:gd name="connsiteY1" fmla="*/ 0 h 495906"/>
              <a:gd name="connsiteX2" fmla="*/ 10058400 w 10058400"/>
              <a:gd name="connsiteY2" fmla="*/ 495906 h 495906"/>
              <a:gd name="connsiteX3" fmla="*/ 0 w 10058400"/>
              <a:gd name="connsiteY3" fmla="*/ 495906 h 495906"/>
              <a:gd name="connsiteX4" fmla="*/ 0 w 10058400"/>
              <a:gd name="connsiteY4" fmla="*/ 19455 h 495906"/>
              <a:gd name="connsiteX0" fmla="*/ 0 w 10058400"/>
              <a:gd name="connsiteY0" fmla="*/ 0 h 476451"/>
              <a:gd name="connsiteX1" fmla="*/ 8696526 w 10058400"/>
              <a:gd name="connsiteY1" fmla="*/ 1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8489422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  <a:gd name="connsiteX0" fmla="*/ 0 w 10058400"/>
              <a:gd name="connsiteY0" fmla="*/ 19454 h 495905"/>
              <a:gd name="connsiteX1" fmla="*/ 8365159 w 10058400"/>
              <a:gd name="connsiteY1" fmla="*/ 0 h 495905"/>
              <a:gd name="connsiteX2" fmla="*/ 10058400 w 10058400"/>
              <a:gd name="connsiteY2" fmla="*/ 495905 h 495905"/>
              <a:gd name="connsiteX3" fmla="*/ 0 w 10058400"/>
              <a:gd name="connsiteY3" fmla="*/ 495905 h 495905"/>
              <a:gd name="connsiteX4" fmla="*/ 0 w 10058400"/>
              <a:gd name="connsiteY4" fmla="*/ 19454 h 495905"/>
              <a:gd name="connsiteX0" fmla="*/ 0 w 10058400"/>
              <a:gd name="connsiteY0" fmla="*/ 0 h 476451"/>
              <a:gd name="connsiteX1" fmla="*/ 8365159 w 10058400"/>
              <a:gd name="connsiteY1" fmla="*/ 9729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8406582 w 10058400"/>
              <a:gd name="connsiteY1" fmla="*/ 1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8282319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0" h="486178">
                <a:moveTo>
                  <a:pt x="0" y="9727"/>
                </a:moveTo>
                <a:lnTo>
                  <a:pt x="8282319" y="0"/>
                </a:lnTo>
                <a:lnTo>
                  <a:pt x="10058400" y="486178"/>
                </a:lnTo>
                <a:lnTo>
                  <a:pt x="0" y="486178"/>
                </a:lnTo>
                <a:lnTo>
                  <a:pt x="0" y="9727"/>
                </a:lnTo>
                <a:close/>
              </a:path>
            </a:pathLst>
          </a:custGeom>
          <a:solidFill>
            <a:srgbClr val="10A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C1E2E5-5A33-3440-A2C3-E5F853E8E982}"/>
              </a:ext>
            </a:extLst>
          </p:cNvPr>
          <p:cNvSpPr/>
          <p:nvPr userDrawn="1"/>
        </p:nvSpPr>
        <p:spPr>
          <a:xfrm>
            <a:off x="1373187" y="1351240"/>
            <a:ext cx="2286000" cy="172760"/>
          </a:xfrm>
          <a:prstGeom prst="rect">
            <a:avLst/>
          </a:prstGeom>
          <a:solidFill>
            <a:srgbClr val="ED4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D13834-BC01-8343-A773-C845C1870DB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9986" y="12927364"/>
            <a:ext cx="2869787" cy="60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36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1828800" rtl="0" eaLnBrk="1" latinLnBrk="0" hangingPunct="1">
        <a:lnSpc>
          <a:spcPct val="85000"/>
        </a:lnSpc>
        <a:spcBef>
          <a:spcPct val="0"/>
        </a:spcBef>
        <a:buNone/>
        <a:defRPr sz="9600" kern="1200" spc="-10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1828800" rtl="0" eaLnBrk="1" latinLnBrk="0" hangingPunct="1">
        <a:lnSpc>
          <a:spcPct val="90000"/>
        </a:lnSpc>
        <a:spcBef>
          <a:spcPts val="24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4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68096" indent="-36576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33856" indent="-36576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499616" indent="-36576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865376" indent="-36576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00000" indent="-45720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00000" indent="-45720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000000" indent="-45720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400000" indent="-457200" algn="l" defTabSz="1828800" rtl="0" eaLnBrk="1" latinLnBrk="0" hangingPunct="1">
        <a:lnSpc>
          <a:spcPct val="90000"/>
        </a:lnSpc>
        <a:spcBef>
          <a:spcPts val="400"/>
        </a:spcBef>
        <a:spcAft>
          <a:spcPts val="8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36F697E-186F-654A-B0D4-CE10C93B2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7175" cy="13716000"/>
          </a:xfrm>
          <a:prstGeom prst="rect">
            <a:avLst/>
          </a:prstGeom>
        </p:spPr>
      </p:pic>
      <p:sp>
        <p:nvSpPr>
          <p:cNvPr id="4" name="THE WAY WE ARE BUILDING WEBSITES IS BROKEN.">
            <a:extLst>
              <a:ext uri="{FF2B5EF4-FFF2-40B4-BE49-F238E27FC236}">
                <a16:creationId xmlns:a16="http://schemas.microsoft.com/office/drawing/2014/main" id="{9480192F-A8A5-8740-AF4A-79BFD412E775}"/>
              </a:ext>
            </a:extLst>
          </p:cNvPr>
          <p:cNvSpPr txBox="1">
            <a:spLocks/>
          </p:cNvSpPr>
          <p:nvPr/>
        </p:nvSpPr>
        <p:spPr>
          <a:xfrm>
            <a:off x="832788" y="2988536"/>
            <a:ext cx="22721602" cy="4092496"/>
          </a:xfrm>
          <a:prstGeom prst="rect">
            <a:avLst/>
          </a:prstGeom>
        </p:spPr>
        <p:txBody>
          <a:bodyPr>
            <a:noAutofit/>
          </a:bodyPr>
          <a:lstStyle>
            <a:lvl1pPr algn="l" defTabSz="2340863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13248" b="1" kern="1200" spc="-50" baseline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pPr algn="ctr"/>
            <a:r>
              <a:rPr lang="en-US" sz="9600" cap="all" dirty="0">
                <a:latin typeface="Arial" panose="020B0604020202020204" pitchFamily="34" charset="0"/>
                <a:cs typeface="Arial" panose="020B0604020202020204" pitchFamily="34" charset="0"/>
              </a:rPr>
              <a:t>TSL Marketing </a:t>
            </a:r>
          </a:p>
          <a:p>
            <a:pPr algn="ctr"/>
            <a:r>
              <a:rPr lang="en-US" sz="9600" cap="all" dirty="0">
                <a:latin typeface="Arial" panose="020B0604020202020204" pitchFamily="34" charset="0"/>
                <a:cs typeface="Arial" panose="020B0604020202020204" pitchFamily="34" charset="0"/>
              </a:rPr>
              <a:t>Project management</a:t>
            </a:r>
          </a:p>
          <a:p>
            <a:pPr algn="ctr"/>
            <a:endParaRPr lang="en-US" sz="560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600" cap="all" dirty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9" name="Shape 539">
            <a:extLst>
              <a:ext uri="{FF2B5EF4-FFF2-40B4-BE49-F238E27FC236}">
                <a16:creationId xmlns:a16="http://schemas.microsoft.com/office/drawing/2014/main" id="{3D44640B-706C-F147-AB59-3A428C97062C}"/>
              </a:ext>
            </a:extLst>
          </p:cNvPr>
          <p:cNvSpPr/>
          <p:nvPr/>
        </p:nvSpPr>
        <p:spPr>
          <a:xfrm>
            <a:off x="-12369" y="7575845"/>
            <a:ext cx="24411912" cy="126188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43838" tIns="243838" rIns="243838" bIns="243838" anchor="t">
            <a:spAutoFit/>
          </a:bodyPr>
          <a:lstStyle/>
          <a:p>
            <a:pPr algn="ctr">
              <a:lnSpc>
                <a:spcPts val="6000"/>
              </a:lnSpc>
              <a:defRPr>
                <a:solidFill>
                  <a:srgbClr val="535353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pPr>
            <a:r>
              <a:rPr lang="en-US" sz="5600" b="1" cap="al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///</a:t>
            </a:r>
            <a:r>
              <a:rPr lang="en-US" sz="5600" b="1" cap="all" dirty="0">
                <a:solidFill>
                  <a:srgbClr val="99CB3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5600" b="1" cap="all" dirty="0">
                <a:solidFill>
                  <a:srgbClr val="ED493F"/>
                </a:solidFill>
                <a:latin typeface="Arial" charset="0"/>
                <a:ea typeface="Arial" charset="0"/>
                <a:cs typeface="Arial" charset="0"/>
              </a:rPr>
              <a:t>LinkedIn campaign processes </a:t>
            </a:r>
            <a:r>
              <a:rPr lang="en-US" sz="5600" b="1" cap="al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///</a:t>
            </a:r>
            <a:endParaRPr sz="5600" b="1" cap="all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A1C11C-433F-744A-888A-D6F35495D1FC}"/>
              </a:ext>
            </a:extLst>
          </p:cNvPr>
          <p:cNvSpPr/>
          <p:nvPr/>
        </p:nvSpPr>
        <p:spPr>
          <a:xfrm>
            <a:off x="-12369" y="10434919"/>
            <a:ext cx="24467736" cy="3281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96DE4DD-D116-0E45-8AAA-63F28F9AB3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798" y="931425"/>
            <a:ext cx="3979577" cy="83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807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5E498D6-3DBF-7E4E-BF54-83983CC5E1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1" t="19372" r="18764" b="-90"/>
          <a:stretch/>
        </p:blipFill>
        <p:spPr>
          <a:xfrm>
            <a:off x="0" y="0"/>
            <a:ext cx="24387175" cy="13716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87FE4E6-E0BD-E749-BDD1-F2BB983C2F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562" y="3019056"/>
            <a:ext cx="7844049" cy="59725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9513B6-288D-704B-8008-5908C3B612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798" y="931425"/>
            <a:ext cx="3979577" cy="83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7522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6F1546-4E48-284D-A451-5C201869F901}"/>
              </a:ext>
            </a:extLst>
          </p:cNvPr>
          <p:cNvSpPr/>
          <p:nvPr/>
        </p:nvSpPr>
        <p:spPr>
          <a:xfrm>
            <a:off x="1587" y="12763099"/>
            <a:ext cx="20116800" cy="952902"/>
          </a:xfrm>
          <a:custGeom>
            <a:avLst/>
            <a:gdLst>
              <a:gd name="connsiteX0" fmla="*/ 0 w 10058400"/>
              <a:gd name="connsiteY0" fmla="*/ 0 h 476451"/>
              <a:gd name="connsiteX1" fmla="*/ 10058400 w 10058400"/>
              <a:gd name="connsiteY1" fmla="*/ 0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9659566 w 10058400"/>
              <a:gd name="connsiteY1" fmla="*/ 9728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0" h="476451">
                <a:moveTo>
                  <a:pt x="0" y="0"/>
                </a:moveTo>
                <a:lnTo>
                  <a:pt x="9659566" y="9728"/>
                </a:lnTo>
                <a:lnTo>
                  <a:pt x="10058400" y="476451"/>
                </a:lnTo>
                <a:lnTo>
                  <a:pt x="0" y="476451"/>
                </a:lnTo>
                <a:lnTo>
                  <a:pt x="0" y="0"/>
                </a:lnTo>
                <a:close/>
              </a:path>
            </a:pathLst>
          </a:custGeom>
          <a:solidFill>
            <a:srgbClr val="242A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DCABDB59-E3AF-9E4E-83E2-4377510919B2}"/>
              </a:ext>
            </a:extLst>
          </p:cNvPr>
          <p:cNvSpPr/>
          <p:nvPr/>
        </p:nvSpPr>
        <p:spPr>
          <a:xfrm rot="10800000">
            <a:off x="19661187" y="12740401"/>
            <a:ext cx="4724400" cy="975598"/>
          </a:xfrm>
          <a:custGeom>
            <a:avLst/>
            <a:gdLst>
              <a:gd name="connsiteX0" fmla="*/ 0 w 10058400"/>
              <a:gd name="connsiteY0" fmla="*/ 0 h 476451"/>
              <a:gd name="connsiteX1" fmla="*/ 10058400 w 10058400"/>
              <a:gd name="connsiteY1" fmla="*/ 0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9659566 w 10058400"/>
              <a:gd name="connsiteY1" fmla="*/ 9728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9145947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  <a:gd name="connsiteX0" fmla="*/ 0 w 10058400"/>
              <a:gd name="connsiteY0" fmla="*/ 19455 h 495906"/>
              <a:gd name="connsiteX1" fmla="*/ 8824933 w 10058400"/>
              <a:gd name="connsiteY1" fmla="*/ 0 h 495906"/>
              <a:gd name="connsiteX2" fmla="*/ 10058400 w 10058400"/>
              <a:gd name="connsiteY2" fmla="*/ 495906 h 495906"/>
              <a:gd name="connsiteX3" fmla="*/ 0 w 10058400"/>
              <a:gd name="connsiteY3" fmla="*/ 495906 h 495906"/>
              <a:gd name="connsiteX4" fmla="*/ 0 w 10058400"/>
              <a:gd name="connsiteY4" fmla="*/ 19455 h 495906"/>
              <a:gd name="connsiteX0" fmla="*/ 0 w 10058400"/>
              <a:gd name="connsiteY0" fmla="*/ 0 h 476451"/>
              <a:gd name="connsiteX1" fmla="*/ 8696526 w 10058400"/>
              <a:gd name="connsiteY1" fmla="*/ 1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8489422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  <a:gd name="connsiteX0" fmla="*/ 0 w 10058400"/>
              <a:gd name="connsiteY0" fmla="*/ 19454 h 495905"/>
              <a:gd name="connsiteX1" fmla="*/ 8365159 w 10058400"/>
              <a:gd name="connsiteY1" fmla="*/ 0 h 495905"/>
              <a:gd name="connsiteX2" fmla="*/ 10058400 w 10058400"/>
              <a:gd name="connsiteY2" fmla="*/ 495905 h 495905"/>
              <a:gd name="connsiteX3" fmla="*/ 0 w 10058400"/>
              <a:gd name="connsiteY3" fmla="*/ 495905 h 495905"/>
              <a:gd name="connsiteX4" fmla="*/ 0 w 10058400"/>
              <a:gd name="connsiteY4" fmla="*/ 19454 h 495905"/>
              <a:gd name="connsiteX0" fmla="*/ 0 w 10058400"/>
              <a:gd name="connsiteY0" fmla="*/ 0 h 476451"/>
              <a:gd name="connsiteX1" fmla="*/ 8365159 w 10058400"/>
              <a:gd name="connsiteY1" fmla="*/ 9729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8406582 w 10058400"/>
              <a:gd name="connsiteY1" fmla="*/ 1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8282319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0" h="486178">
                <a:moveTo>
                  <a:pt x="0" y="9727"/>
                </a:moveTo>
                <a:lnTo>
                  <a:pt x="8282319" y="0"/>
                </a:lnTo>
                <a:lnTo>
                  <a:pt x="10058400" y="486178"/>
                </a:lnTo>
                <a:lnTo>
                  <a:pt x="0" y="486178"/>
                </a:lnTo>
                <a:lnTo>
                  <a:pt x="0" y="9727"/>
                </a:lnTo>
                <a:close/>
              </a:path>
            </a:pathLst>
          </a:custGeom>
          <a:solidFill>
            <a:srgbClr val="10A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EB7007-E625-9D46-83B5-4972FD01008C}"/>
              </a:ext>
            </a:extLst>
          </p:cNvPr>
          <p:cNvSpPr txBox="1"/>
          <p:nvPr/>
        </p:nvSpPr>
        <p:spPr>
          <a:xfrm>
            <a:off x="1220787" y="304801"/>
            <a:ext cx="2194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b="1" cap="all" dirty="0">
                <a:solidFill>
                  <a:srgbClr val="ED49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Linkedin campaigns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D72BB9-5ED9-FA48-A6D5-958A33ABC457}"/>
              </a:ext>
            </a:extLst>
          </p:cNvPr>
          <p:cNvSpPr/>
          <p:nvPr/>
        </p:nvSpPr>
        <p:spPr>
          <a:xfrm>
            <a:off x="1373187" y="1351240"/>
            <a:ext cx="2286000" cy="172760"/>
          </a:xfrm>
          <a:prstGeom prst="rect">
            <a:avLst/>
          </a:prstGeom>
          <a:solidFill>
            <a:srgbClr val="ED4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45541D-A2ED-2C43-8709-1051656268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9986" y="12927364"/>
            <a:ext cx="2869787" cy="6016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5AF999-36D3-3D4B-90FC-7D88C16869A5}"/>
              </a:ext>
            </a:extLst>
          </p:cNvPr>
          <p:cNvSpPr txBox="1"/>
          <p:nvPr/>
        </p:nvSpPr>
        <p:spPr>
          <a:xfrm>
            <a:off x="1373187" y="2881476"/>
            <a:ext cx="196667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Improvement of existing services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steps and timelines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Detailed review</a:t>
            </a:r>
          </a:p>
          <a:p>
            <a:pPr marL="1600246" lvl="1" indent="-6858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needed at each step &amp; assigned resources</a:t>
            </a:r>
          </a:p>
          <a:p>
            <a:pPr marL="1600246" lvl="1" indent="-6858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 action items to coordinate the team/client efforts</a:t>
            </a:r>
          </a:p>
          <a:p>
            <a:pPr marL="1600246" lvl="1" indent="-6858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Checklists, templates, other resources to guide the project manager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2E36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55635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6F1546-4E48-284D-A451-5C201869F901}"/>
              </a:ext>
            </a:extLst>
          </p:cNvPr>
          <p:cNvSpPr/>
          <p:nvPr/>
        </p:nvSpPr>
        <p:spPr>
          <a:xfrm>
            <a:off x="1587" y="12763099"/>
            <a:ext cx="20116800" cy="952902"/>
          </a:xfrm>
          <a:custGeom>
            <a:avLst/>
            <a:gdLst>
              <a:gd name="connsiteX0" fmla="*/ 0 w 10058400"/>
              <a:gd name="connsiteY0" fmla="*/ 0 h 476451"/>
              <a:gd name="connsiteX1" fmla="*/ 10058400 w 10058400"/>
              <a:gd name="connsiteY1" fmla="*/ 0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9659566 w 10058400"/>
              <a:gd name="connsiteY1" fmla="*/ 9728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0" h="476451">
                <a:moveTo>
                  <a:pt x="0" y="0"/>
                </a:moveTo>
                <a:lnTo>
                  <a:pt x="9659566" y="9728"/>
                </a:lnTo>
                <a:lnTo>
                  <a:pt x="10058400" y="476451"/>
                </a:lnTo>
                <a:lnTo>
                  <a:pt x="0" y="476451"/>
                </a:lnTo>
                <a:lnTo>
                  <a:pt x="0" y="0"/>
                </a:lnTo>
                <a:close/>
              </a:path>
            </a:pathLst>
          </a:custGeom>
          <a:solidFill>
            <a:srgbClr val="242A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DCABDB59-E3AF-9E4E-83E2-4377510919B2}"/>
              </a:ext>
            </a:extLst>
          </p:cNvPr>
          <p:cNvSpPr/>
          <p:nvPr/>
        </p:nvSpPr>
        <p:spPr>
          <a:xfrm rot="10800000">
            <a:off x="19661187" y="12740401"/>
            <a:ext cx="4724400" cy="975598"/>
          </a:xfrm>
          <a:custGeom>
            <a:avLst/>
            <a:gdLst>
              <a:gd name="connsiteX0" fmla="*/ 0 w 10058400"/>
              <a:gd name="connsiteY0" fmla="*/ 0 h 476451"/>
              <a:gd name="connsiteX1" fmla="*/ 10058400 w 10058400"/>
              <a:gd name="connsiteY1" fmla="*/ 0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9659566 w 10058400"/>
              <a:gd name="connsiteY1" fmla="*/ 9728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9145947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  <a:gd name="connsiteX0" fmla="*/ 0 w 10058400"/>
              <a:gd name="connsiteY0" fmla="*/ 19455 h 495906"/>
              <a:gd name="connsiteX1" fmla="*/ 8824933 w 10058400"/>
              <a:gd name="connsiteY1" fmla="*/ 0 h 495906"/>
              <a:gd name="connsiteX2" fmla="*/ 10058400 w 10058400"/>
              <a:gd name="connsiteY2" fmla="*/ 495906 h 495906"/>
              <a:gd name="connsiteX3" fmla="*/ 0 w 10058400"/>
              <a:gd name="connsiteY3" fmla="*/ 495906 h 495906"/>
              <a:gd name="connsiteX4" fmla="*/ 0 w 10058400"/>
              <a:gd name="connsiteY4" fmla="*/ 19455 h 495906"/>
              <a:gd name="connsiteX0" fmla="*/ 0 w 10058400"/>
              <a:gd name="connsiteY0" fmla="*/ 0 h 476451"/>
              <a:gd name="connsiteX1" fmla="*/ 8696526 w 10058400"/>
              <a:gd name="connsiteY1" fmla="*/ 1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8489422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  <a:gd name="connsiteX0" fmla="*/ 0 w 10058400"/>
              <a:gd name="connsiteY0" fmla="*/ 19454 h 495905"/>
              <a:gd name="connsiteX1" fmla="*/ 8365159 w 10058400"/>
              <a:gd name="connsiteY1" fmla="*/ 0 h 495905"/>
              <a:gd name="connsiteX2" fmla="*/ 10058400 w 10058400"/>
              <a:gd name="connsiteY2" fmla="*/ 495905 h 495905"/>
              <a:gd name="connsiteX3" fmla="*/ 0 w 10058400"/>
              <a:gd name="connsiteY3" fmla="*/ 495905 h 495905"/>
              <a:gd name="connsiteX4" fmla="*/ 0 w 10058400"/>
              <a:gd name="connsiteY4" fmla="*/ 19454 h 495905"/>
              <a:gd name="connsiteX0" fmla="*/ 0 w 10058400"/>
              <a:gd name="connsiteY0" fmla="*/ 0 h 476451"/>
              <a:gd name="connsiteX1" fmla="*/ 8365159 w 10058400"/>
              <a:gd name="connsiteY1" fmla="*/ 9729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8406582 w 10058400"/>
              <a:gd name="connsiteY1" fmla="*/ 1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8282319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0" h="486178">
                <a:moveTo>
                  <a:pt x="0" y="9727"/>
                </a:moveTo>
                <a:lnTo>
                  <a:pt x="8282319" y="0"/>
                </a:lnTo>
                <a:lnTo>
                  <a:pt x="10058400" y="486178"/>
                </a:lnTo>
                <a:lnTo>
                  <a:pt x="0" y="486178"/>
                </a:lnTo>
                <a:lnTo>
                  <a:pt x="0" y="9727"/>
                </a:lnTo>
                <a:close/>
              </a:path>
            </a:pathLst>
          </a:custGeom>
          <a:solidFill>
            <a:srgbClr val="10A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EB7007-E625-9D46-83B5-4972FD01008C}"/>
              </a:ext>
            </a:extLst>
          </p:cNvPr>
          <p:cNvSpPr txBox="1"/>
          <p:nvPr/>
        </p:nvSpPr>
        <p:spPr>
          <a:xfrm>
            <a:off x="1220787" y="304801"/>
            <a:ext cx="2194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b="1" cap="all" dirty="0">
                <a:solidFill>
                  <a:srgbClr val="ED49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IMPROVEMENT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D72BB9-5ED9-FA48-A6D5-958A33ABC457}"/>
              </a:ext>
            </a:extLst>
          </p:cNvPr>
          <p:cNvSpPr/>
          <p:nvPr/>
        </p:nvSpPr>
        <p:spPr>
          <a:xfrm>
            <a:off x="1373187" y="1351240"/>
            <a:ext cx="2286000" cy="172760"/>
          </a:xfrm>
          <a:prstGeom prst="rect">
            <a:avLst/>
          </a:prstGeom>
          <a:solidFill>
            <a:srgbClr val="ED4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45541D-A2ED-2C43-8709-1051656268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9986" y="12927364"/>
            <a:ext cx="2869787" cy="6016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5AF999-36D3-3D4B-90FC-7D88C16869A5}"/>
              </a:ext>
            </a:extLst>
          </p:cNvPr>
          <p:cNvSpPr txBox="1"/>
          <p:nvPr/>
        </p:nvSpPr>
        <p:spPr>
          <a:xfrm>
            <a:off x="1373187" y="2881476"/>
            <a:ext cx="2116024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goals for improving setup process: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the duration of campaign setups (faster time to launch – get toward results for customers, earned revenue, renewals)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Smoother internal customer experience (fewer touchpoints/cycles for PM)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WOW customer experience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2E36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we will improve: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 project templates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checklists of consistent needs to guide PM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 and Ad manager to keep requirements posted in Clarizen to keep visible &amp; efficient for themselves and other contributors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“Continuous Improvement” method – evaluate changes, give feedback, continue to refine</a:t>
            </a:r>
            <a:endParaRPr lang="en-US" sz="3200" dirty="0">
              <a:solidFill>
                <a:srgbClr val="2E36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6916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6F1546-4E48-284D-A451-5C201869F901}"/>
              </a:ext>
            </a:extLst>
          </p:cNvPr>
          <p:cNvSpPr/>
          <p:nvPr/>
        </p:nvSpPr>
        <p:spPr>
          <a:xfrm>
            <a:off x="1587" y="12763099"/>
            <a:ext cx="20116800" cy="952902"/>
          </a:xfrm>
          <a:custGeom>
            <a:avLst/>
            <a:gdLst>
              <a:gd name="connsiteX0" fmla="*/ 0 w 10058400"/>
              <a:gd name="connsiteY0" fmla="*/ 0 h 476451"/>
              <a:gd name="connsiteX1" fmla="*/ 10058400 w 10058400"/>
              <a:gd name="connsiteY1" fmla="*/ 0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9659566 w 10058400"/>
              <a:gd name="connsiteY1" fmla="*/ 9728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0" h="476451">
                <a:moveTo>
                  <a:pt x="0" y="0"/>
                </a:moveTo>
                <a:lnTo>
                  <a:pt x="9659566" y="9728"/>
                </a:lnTo>
                <a:lnTo>
                  <a:pt x="10058400" y="476451"/>
                </a:lnTo>
                <a:lnTo>
                  <a:pt x="0" y="476451"/>
                </a:lnTo>
                <a:lnTo>
                  <a:pt x="0" y="0"/>
                </a:lnTo>
                <a:close/>
              </a:path>
            </a:pathLst>
          </a:custGeom>
          <a:solidFill>
            <a:srgbClr val="242A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DCABDB59-E3AF-9E4E-83E2-4377510919B2}"/>
              </a:ext>
            </a:extLst>
          </p:cNvPr>
          <p:cNvSpPr/>
          <p:nvPr/>
        </p:nvSpPr>
        <p:spPr>
          <a:xfrm rot="10800000">
            <a:off x="19661187" y="12740401"/>
            <a:ext cx="4724400" cy="975598"/>
          </a:xfrm>
          <a:custGeom>
            <a:avLst/>
            <a:gdLst>
              <a:gd name="connsiteX0" fmla="*/ 0 w 10058400"/>
              <a:gd name="connsiteY0" fmla="*/ 0 h 476451"/>
              <a:gd name="connsiteX1" fmla="*/ 10058400 w 10058400"/>
              <a:gd name="connsiteY1" fmla="*/ 0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9659566 w 10058400"/>
              <a:gd name="connsiteY1" fmla="*/ 9728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9145947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  <a:gd name="connsiteX0" fmla="*/ 0 w 10058400"/>
              <a:gd name="connsiteY0" fmla="*/ 19455 h 495906"/>
              <a:gd name="connsiteX1" fmla="*/ 8824933 w 10058400"/>
              <a:gd name="connsiteY1" fmla="*/ 0 h 495906"/>
              <a:gd name="connsiteX2" fmla="*/ 10058400 w 10058400"/>
              <a:gd name="connsiteY2" fmla="*/ 495906 h 495906"/>
              <a:gd name="connsiteX3" fmla="*/ 0 w 10058400"/>
              <a:gd name="connsiteY3" fmla="*/ 495906 h 495906"/>
              <a:gd name="connsiteX4" fmla="*/ 0 w 10058400"/>
              <a:gd name="connsiteY4" fmla="*/ 19455 h 495906"/>
              <a:gd name="connsiteX0" fmla="*/ 0 w 10058400"/>
              <a:gd name="connsiteY0" fmla="*/ 0 h 476451"/>
              <a:gd name="connsiteX1" fmla="*/ 8696526 w 10058400"/>
              <a:gd name="connsiteY1" fmla="*/ 1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8489422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  <a:gd name="connsiteX0" fmla="*/ 0 w 10058400"/>
              <a:gd name="connsiteY0" fmla="*/ 19454 h 495905"/>
              <a:gd name="connsiteX1" fmla="*/ 8365159 w 10058400"/>
              <a:gd name="connsiteY1" fmla="*/ 0 h 495905"/>
              <a:gd name="connsiteX2" fmla="*/ 10058400 w 10058400"/>
              <a:gd name="connsiteY2" fmla="*/ 495905 h 495905"/>
              <a:gd name="connsiteX3" fmla="*/ 0 w 10058400"/>
              <a:gd name="connsiteY3" fmla="*/ 495905 h 495905"/>
              <a:gd name="connsiteX4" fmla="*/ 0 w 10058400"/>
              <a:gd name="connsiteY4" fmla="*/ 19454 h 495905"/>
              <a:gd name="connsiteX0" fmla="*/ 0 w 10058400"/>
              <a:gd name="connsiteY0" fmla="*/ 0 h 476451"/>
              <a:gd name="connsiteX1" fmla="*/ 8365159 w 10058400"/>
              <a:gd name="connsiteY1" fmla="*/ 9729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8406582 w 10058400"/>
              <a:gd name="connsiteY1" fmla="*/ 1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8282319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0" h="486178">
                <a:moveTo>
                  <a:pt x="0" y="9727"/>
                </a:moveTo>
                <a:lnTo>
                  <a:pt x="8282319" y="0"/>
                </a:lnTo>
                <a:lnTo>
                  <a:pt x="10058400" y="486178"/>
                </a:lnTo>
                <a:lnTo>
                  <a:pt x="0" y="486178"/>
                </a:lnTo>
                <a:lnTo>
                  <a:pt x="0" y="9727"/>
                </a:lnTo>
                <a:close/>
              </a:path>
            </a:pathLst>
          </a:custGeom>
          <a:solidFill>
            <a:srgbClr val="10A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EB7007-E625-9D46-83B5-4972FD01008C}"/>
              </a:ext>
            </a:extLst>
          </p:cNvPr>
          <p:cNvSpPr txBox="1"/>
          <p:nvPr/>
        </p:nvSpPr>
        <p:spPr>
          <a:xfrm>
            <a:off x="1220787" y="304801"/>
            <a:ext cx="2194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b="1" cap="all" dirty="0">
                <a:solidFill>
                  <a:srgbClr val="ED49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LinkedIn campaigns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D72BB9-5ED9-FA48-A6D5-958A33ABC457}"/>
              </a:ext>
            </a:extLst>
          </p:cNvPr>
          <p:cNvSpPr/>
          <p:nvPr/>
        </p:nvSpPr>
        <p:spPr>
          <a:xfrm>
            <a:off x="1373187" y="1351240"/>
            <a:ext cx="2286000" cy="172760"/>
          </a:xfrm>
          <a:prstGeom prst="rect">
            <a:avLst/>
          </a:prstGeom>
          <a:solidFill>
            <a:srgbClr val="ED4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45541D-A2ED-2C43-8709-1051656268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9986" y="12927364"/>
            <a:ext cx="2869787" cy="6016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5AF999-36D3-3D4B-90FC-7D88C16869A5}"/>
              </a:ext>
            </a:extLst>
          </p:cNvPr>
          <p:cNvSpPr txBox="1"/>
          <p:nvPr/>
        </p:nvSpPr>
        <p:spPr>
          <a:xfrm>
            <a:off x="1373187" y="2881476"/>
            <a:ext cx="20116800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challenges: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Templates for plans for Sponsored Update or Sponsored Messaging formats caused confusion if use case required shift and project/tasks weren’t renamed in time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Typeform build process was in flux with steps and production resources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survey campaigns, project request details were in disparate posts between Ad Setup and Landing Page subprojects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dirty="0">
              <a:solidFill>
                <a:srgbClr val="2E36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 fixes: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Clarified strategy guidance:</a:t>
            </a:r>
          </a:p>
          <a:p>
            <a:pPr marL="1600246" lvl="1" indent="-6858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all cases, </a:t>
            </a:r>
            <a:r>
              <a:rPr lang="en-US" u="sng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lang="en-US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campaigns will be promoted through Sponsored Messaging</a:t>
            </a:r>
          </a:p>
          <a:p>
            <a:pPr marL="2514691" lvl="2" indent="-6858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rare cases, if ad performance is poor, we may also try Sponsored Updates</a:t>
            </a:r>
          </a:p>
          <a:p>
            <a:pPr marL="1600246" lvl="1" indent="-6858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Typically, </a:t>
            </a:r>
            <a:r>
              <a:rPr lang="en-US" u="sng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or Brand Awareness</a:t>
            </a:r>
            <a:r>
              <a:rPr lang="en-US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campaigns will be promoted through Sponsored Updates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options updated to be more flexible:</a:t>
            </a:r>
          </a:p>
          <a:p>
            <a:pPr marL="1600246" lvl="1" indent="-6858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i="1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LinkedIn Advertising: Setup &amp; Management</a:t>
            </a:r>
            <a:r>
              <a:rPr lang="en-US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standalone plan</a:t>
            </a:r>
          </a:p>
          <a:p>
            <a:pPr marL="1600246" lvl="1" indent="-6858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i="1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Campaign</a:t>
            </a:r>
            <a:r>
              <a:rPr lang="en-US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bundle includes a now-combined subproject:</a:t>
            </a:r>
          </a:p>
          <a:p>
            <a:pPr marL="2514691" lvl="2" indent="-6858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LinkedIn Advertising Setup with Landing Page in Typeform</a:t>
            </a:r>
          </a:p>
        </p:txBody>
      </p:sp>
    </p:spTree>
    <p:extLst>
      <p:ext uri="{BB962C8B-B14F-4D97-AF65-F5344CB8AC3E}">
        <p14:creationId xmlns:p14="http://schemas.microsoft.com/office/powerpoint/2010/main" val="110902629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6F1546-4E48-284D-A451-5C201869F901}"/>
              </a:ext>
            </a:extLst>
          </p:cNvPr>
          <p:cNvSpPr/>
          <p:nvPr/>
        </p:nvSpPr>
        <p:spPr>
          <a:xfrm>
            <a:off x="1587" y="12763099"/>
            <a:ext cx="20116800" cy="952902"/>
          </a:xfrm>
          <a:custGeom>
            <a:avLst/>
            <a:gdLst>
              <a:gd name="connsiteX0" fmla="*/ 0 w 10058400"/>
              <a:gd name="connsiteY0" fmla="*/ 0 h 476451"/>
              <a:gd name="connsiteX1" fmla="*/ 10058400 w 10058400"/>
              <a:gd name="connsiteY1" fmla="*/ 0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9659566 w 10058400"/>
              <a:gd name="connsiteY1" fmla="*/ 9728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0" h="476451">
                <a:moveTo>
                  <a:pt x="0" y="0"/>
                </a:moveTo>
                <a:lnTo>
                  <a:pt x="9659566" y="9728"/>
                </a:lnTo>
                <a:lnTo>
                  <a:pt x="10058400" y="476451"/>
                </a:lnTo>
                <a:lnTo>
                  <a:pt x="0" y="476451"/>
                </a:lnTo>
                <a:lnTo>
                  <a:pt x="0" y="0"/>
                </a:lnTo>
                <a:close/>
              </a:path>
            </a:pathLst>
          </a:custGeom>
          <a:solidFill>
            <a:srgbClr val="242A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DCABDB59-E3AF-9E4E-83E2-4377510919B2}"/>
              </a:ext>
            </a:extLst>
          </p:cNvPr>
          <p:cNvSpPr/>
          <p:nvPr/>
        </p:nvSpPr>
        <p:spPr>
          <a:xfrm rot="10800000">
            <a:off x="19661187" y="12740401"/>
            <a:ext cx="4724400" cy="975598"/>
          </a:xfrm>
          <a:custGeom>
            <a:avLst/>
            <a:gdLst>
              <a:gd name="connsiteX0" fmla="*/ 0 w 10058400"/>
              <a:gd name="connsiteY0" fmla="*/ 0 h 476451"/>
              <a:gd name="connsiteX1" fmla="*/ 10058400 w 10058400"/>
              <a:gd name="connsiteY1" fmla="*/ 0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9659566 w 10058400"/>
              <a:gd name="connsiteY1" fmla="*/ 9728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9145947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  <a:gd name="connsiteX0" fmla="*/ 0 w 10058400"/>
              <a:gd name="connsiteY0" fmla="*/ 19455 h 495906"/>
              <a:gd name="connsiteX1" fmla="*/ 8824933 w 10058400"/>
              <a:gd name="connsiteY1" fmla="*/ 0 h 495906"/>
              <a:gd name="connsiteX2" fmla="*/ 10058400 w 10058400"/>
              <a:gd name="connsiteY2" fmla="*/ 495906 h 495906"/>
              <a:gd name="connsiteX3" fmla="*/ 0 w 10058400"/>
              <a:gd name="connsiteY3" fmla="*/ 495906 h 495906"/>
              <a:gd name="connsiteX4" fmla="*/ 0 w 10058400"/>
              <a:gd name="connsiteY4" fmla="*/ 19455 h 495906"/>
              <a:gd name="connsiteX0" fmla="*/ 0 w 10058400"/>
              <a:gd name="connsiteY0" fmla="*/ 0 h 476451"/>
              <a:gd name="connsiteX1" fmla="*/ 8696526 w 10058400"/>
              <a:gd name="connsiteY1" fmla="*/ 1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8489422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  <a:gd name="connsiteX0" fmla="*/ 0 w 10058400"/>
              <a:gd name="connsiteY0" fmla="*/ 19454 h 495905"/>
              <a:gd name="connsiteX1" fmla="*/ 8365159 w 10058400"/>
              <a:gd name="connsiteY1" fmla="*/ 0 h 495905"/>
              <a:gd name="connsiteX2" fmla="*/ 10058400 w 10058400"/>
              <a:gd name="connsiteY2" fmla="*/ 495905 h 495905"/>
              <a:gd name="connsiteX3" fmla="*/ 0 w 10058400"/>
              <a:gd name="connsiteY3" fmla="*/ 495905 h 495905"/>
              <a:gd name="connsiteX4" fmla="*/ 0 w 10058400"/>
              <a:gd name="connsiteY4" fmla="*/ 19454 h 495905"/>
              <a:gd name="connsiteX0" fmla="*/ 0 w 10058400"/>
              <a:gd name="connsiteY0" fmla="*/ 0 h 476451"/>
              <a:gd name="connsiteX1" fmla="*/ 8365159 w 10058400"/>
              <a:gd name="connsiteY1" fmla="*/ 9729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8406582 w 10058400"/>
              <a:gd name="connsiteY1" fmla="*/ 1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8282319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0" h="486178">
                <a:moveTo>
                  <a:pt x="0" y="9727"/>
                </a:moveTo>
                <a:lnTo>
                  <a:pt x="8282319" y="0"/>
                </a:lnTo>
                <a:lnTo>
                  <a:pt x="10058400" y="486178"/>
                </a:lnTo>
                <a:lnTo>
                  <a:pt x="0" y="486178"/>
                </a:lnTo>
                <a:lnTo>
                  <a:pt x="0" y="9727"/>
                </a:lnTo>
                <a:close/>
              </a:path>
            </a:pathLst>
          </a:custGeom>
          <a:solidFill>
            <a:srgbClr val="10A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EB7007-E625-9D46-83B5-4972FD01008C}"/>
              </a:ext>
            </a:extLst>
          </p:cNvPr>
          <p:cNvSpPr txBox="1"/>
          <p:nvPr/>
        </p:nvSpPr>
        <p:spPr>
          <a:xfrm>
            <a:off x="1220787" y="304801"/>
            <a:ext cx="2194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b="1" cap="all" dirty="0">
                <a:solidFill>
                  <a:srgbClr val="ED49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Kickoff PREP &amp; call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D72BB9-5ED9-FA48-A6D5-958A33ABC457}"/>
              </a:ext>
            </a:extLst>
          </p:cNvPr>
          <p:cNvSpPr/>
          <p:nvPr/>
        </p:nvSpPr>
        <p:spPr>
          <a:xfrm>
            <a:off x="1373187" y="1351240"/>
            <a:ext cx="2286000" cy="172760"/>
          </a:xfrm>
          <a:prstGeom prst="rect">
            <a:avLst/>
          </a:prstGeom>
          <a:solidFill>
            <a:srgbClr val="ED4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45541D-A2ED-2C43-8709-1051656268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9986" y="12927364"/>
            <a:ext cx="2869787" cy="6016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5AF999-36D3-3D4B-90FC-7D88C16869A5}"/>
              </a:ext>
            </a:extLst>
          </p:cNvPr>
          <p:cNvSpPr txBox="1"/>
          <p:nvPr/>
        </p:nvSpPr>
        <p:spPr>
          <a:xfrm>
            <a:off x="1373187" y="2881476"/>
            <a:ext cx="19666799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Manager Prep: </a:t>
            </a:r>
            <a:endParaRPr lang="en-US" sz="3200" dirty="0">
              <a:solidFill>
                <a:srgbClr val="2E36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 Clarizen project for LinkedIn Advertising, so time is booked for call &amp; future action items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Outlook calendar invitation for Client Kickoff Call (include Growth lead, Ad manager)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agenda (template below) to the customer &amp; TSL team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2E36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Kickoff Call Agenda [TEMPLATE]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 of the campaign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 and landing page that ads will lead to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Audience profile for ad targeting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LinkedIn access that TSL needs to proceed </a:t>
            </a:r>
            <a:r>
              <a:rPr lang="en-US" sz="3200" dirty="0">
                <a:solidFill>
                  <a:srgbClr val="2E3639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(refer to attachment)*</a:t>
            </a:r>
            <a:endParaRPr lang="en-US" sz="3200" dirty="0">
              <a:solidFill>
                <a:srgbClr val="2E36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of next steps</a:t>
            </a:r>
          </a:p>
          <a:p>
            <a:pPr marL="1485946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audience details will be provided for customer review &amp; adjustments/approval</a:t>
            </a:r>
          </a:p>
          <a:p>
            <a:pPr marL="1485946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Landing page and offer production begins and will be provided for review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action items:</a:t>
            </a:r>
          </a:p>
          <a:p>
            <a:pPr marL="1485946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LinkedIn access</a:t>
            </a:r>
          </a:p>
          <a:p>
            <a:pPr marL="1485946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list of contacts (if desired for audience build)</a:t>
            </a:r>
          </a:p>
          <a:p>
            <a:pPr marL="1485946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brand guidelines (if available), logo file(s) in hi-res format</a:t>
            </a:r>
          </a:p>
          <a:p>
            <a:endParaRPr lang="en-US" sz="3200" b="1" dirty="0">
              <a:solidFill>
                <a:srgbClr val="2E3639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solidFill>
                  <a:srgbClr val="2E3639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*Resources: </a:t>
            </a: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Access Guide PowerPoint for download on Internal Resource Site </a:t>
            </a:r>
          </a:p>
        </p:txBody>
      </p:sp>
    </p:spTree>
    <p:extLst>
      <p:ext uri="{BB962C8B-B14F-4D97-AF65-F5344CB8AC3E}">
        <p14:creationId xmlns:p14="http://schemas.microsoft.com/office/powerpoint/2010/main" val="208429574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6F1546-4E48-284D-A451-5C201869F901}"/>
              </a:ext>
            </a:extLst>
          </p:cNvPr>
          <p:cNvSpPr/>
          <p:nvPr/>
        </p:nvSpPr>
        <p:spPr>
          <a:xfrm>
            <a:off x="1587" y="12763099"/>
            <a:ext cx="20116800" cy="952902"/>
          </a:xfrm>
          <a:custGeom>
            <a:avLst/>
            <a:gdLst>
              <a:gd name="connsiteX0" fmla="*/ 0 w 10058400"/>
              <a:gd name="connsiteY0" fmla="*/ 0 h 476451"/>
              <a:gd name="connsiteX1" fmla="*/ 10058400 w 10058400"/>
              <a:gd name="connsiteY1" fmla="*/ 0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9659566 w 10058400"/>
              <a:gd name="connsiteY1" fmla="*/ 9728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0" h="476451">
                <a:moveTo>
                  <a:pt x="0" y="0"/>
                </a:moveTo>
                <a:lnTo>
                  <a:pt x="9659566" y="9728"/>
                </a:lnTo>
                <a:lnTo>
                  <a:pt x="10058400" y="476451"/>
                </a:lnTo>
                <a:lnTo>
                  <a:pt x="0" y="476451"/>
                </a:lnTo>
                <a:lnTo>
                  <a:pt x="0" y="0"/>
                </a:lnTo>
                <a:close/>
              </a:path>
            </a:pathLst>
          </a:custGeom>
          <a:solidFill>
            <a:srgbClr val="242A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DCABDB59-E3AF-9E4E-83E2-4377510919B2}"/>
              </a:ext>
            </a:extLst>
          </p:cNvPr>
          <p:cNvSpPr/>
          <p:nvPr/>
        </p:nvSpPr>
        <p:spPr>
          <a:xfrm rot="10800000">
            <a:off x="19661187" y="12740401"/>
            <a:ext cx="4724400" cy="975598"/>
          </a:xfrm>
          <a:custGeom>
            <a:avLst/>
            <a:gdLst>
              <a:gd name="connsiteX0" fmla="*/ 0 w 10058400"/>
              <a:gd name="connsiteY0" fmla="*/ 0 h 476451"/>
              <a:gd name="connsiteX1" fmla="*/ 10058400 w 10058400"/>
              <a:gd name="connsiteY1" fmla="*/ 0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9659566 w 10058400"/>
              <a:gd name="connsiteY1" fmla="*/ 9728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9145947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  <a:gd name="connsiteX0" fmla="*/ 0 w 10058400"/>
              <a:gd name="connsiteY0" fmla="*/ 19455 h 495906"/>
              <a:gd name="connsiteX1" fmla="*/ 8824933 w 10058400"/>
              <a:gd name="connsiteY1" fmla="*/ 0 h 495906"/>
              <a:gd name="connsiteX2" fmla="*/ 10058400 w 10058400"/>
              <a:gd name="connsiteY2" fmla="*/ 495906 h 495906"/>
              <a:gd name="connsiteX3" fmla="*/ 0 w 10058400"/>
              <a:gd name="connsiteY3" fmla="*/ 495906 h 495906"/>
              <a:gd name="connsiteX4" fmla="*/ 0 w 10058400"/>
              <a:gd name="connsiteY4" fmla="*/ 19455 h 495906"/>
              <a:gd name="connsiteX0" fmla="*/ 0 w 10058400"/>
              <a:gd name="connsiteY0" fmla="*/ 0 h 476451"/>
              <a:gd name="connsiteX1" fmla="*/ 8696526 w 10058400"/>
              <a:gd name="connsiteY1" fmla="*/ 1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8489422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  <a:gd name="connsiteX0" fmla="*/ 0 w 10058400"/>
              <a:gd name="connsiteY0" fmla="*/ 19454 h 495905"/>
              <a:gd name="connsiteX1" fmla="*/ 8365159 w 10058400"/>
              <a:gd name="connsiteY1" fmla="*/ 0 h 495905"/>
              <a:gd name="connsiteX2" fmla="*/ 10058400 w 10058400"/>
              <a:gd name="connsiteY2" fmla="*/ 495905 h 495905"/>
              <a:gd name="connsiteX3" fmla="*/ 0 w 10058400"/>
              <a:gd name="connsiteY3" fmla="*/ 495905 h 495905"/>
              <a:gd name="connsiteX4" fmla="*/ 0 w 10058400"/>
              <a:gd name="connsiteY4" fmla="*/ 19454 h 495905"/>
              <a:gd name="connsiteX0" fmla="*/ 0 w 10058400"/>
              <a:gd name="connsiteY0" fmla="*/ 0 h 476451"/>
              <a:gd name="connsiteX1" fmla="*/ 8365159 w 10058400"/>
              <a:gd name="connsiteY1" fmla="*/ 9729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8406582 w 10058400"/>
              <a:gd name="connsiteY1" fmla="*/ 1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8282319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0" h="486178">
                <a:moveTo>
                  <a:pt x="0" y="9727"/>
                </a:moveTo>
                <a:lnTo>
                  <a:pt x="8282319" y="0"/>
                </a:lnTo>
                <a:lnTo>
                  <a:pt x="10058400" y="486178"/>
                </a:lnTo>
                <a:lnTo>
                  <a:pt x="0" y="486178"/>
                </a:lnTo>
                <a:lnTo>
                  <a:pt x="0" y="9727"/>
                </a:lnTo>
                <a:close/>
              </a:path>
            </a:pathLst>
          </a:custGeom>
          <a:solidFill>
            <a:srgbClr val="10A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EB7007-E625-9D46-83B5-4972FD01008C}"/>
              </a:ext>
            </a:extLst>
          </p:cNvPr>
          <p:cNvSpPr txBox="1"/>
          <p:nvPr/>
        </p:nvSpPr>
        <p:spPr>
          <a:xfrm>
            <a:off x="1220787" y="304801"/>
            <a:ext cx="2194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b="1" cap="all" dirty="0">
                <a:solidFill>
                  <a:srgbClr val="ED49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KICKOFF &amp; ACCOUNT SETUP CHECKLIST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D72BB9-5ED9-FA48-A6D5-958A33ABC457}"/>
              </a:ext>
            </a:extLst>
          </p:cNvPr>
          <p:cNvSpPr/>
          <p:nvPr/>
        </p:nvSpPr>
        <p:spPr>
          <a:xfrm>
            <a:off x="1373187" y="1351240"/>
            <a:ext cx="2286000" cy="172760"/>
          </a:xfrm>
          <a:prstGeom prst="rect">
            <a:avLst/>
          </a:prstGeom>
          <a:solidFill>
            <a:srgbClr val="ED4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B5C552-8CE6-5E4B-87E7-32FDF78207DC}"/>
              </a:ext>
            </a:extLst>
          </p:cNvPr>
          <p:cNvSpPr txBox="1"/>
          <p:nvPr/>
        </p:nvSpPr>
        <p:spPr>
          <a:xfrm>
            <a:off x="1373187" y="2130610"/>
            <a:ext cx="21793200" cy="10720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900" b="1" dirty="0">
                <a:solidFill>
                  <a:srgbClr val="10A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Customer: </a:t>
            </a:r>
          </a:p>
          <a:p>
            <a:pPr marL="1371646" lvl="1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900" b="1" dirty="0">
                <a:solidFill>
                  <a:srgbClr val="10A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LinkedIn Access to the ad manager:</a:t>
            </a:r>
          </a:p>
          <a:p>
            <a:pPr marL="2286091" lvl="2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900" b="1" dirty="0">
                <a:solidFill>
                  <a:srgbClr val="10A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account</a:t>
            </a:r>
          </a:p>
          <a:p>
            <a:pPr marL="2286091" lvl="2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900" b="1" dirty="0">
                <a:solidFill>
                  <a:srgbClr val="10A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Sponsored Message ads: Sender permissions to deploy messages on behalf of the designated sender</a:t>
            </a:r>
          </a:p>
          <a:p>
            <a:pPr marL="1371646" lvl="1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900" b="1" dirty="0">
                <a:solidFill>
                  <a:srgbClr val="10A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list of contacts (if desired for audience build)</a:t>
            </a:r>
          </a:p>
          <a:p>
            <a:pPr marL="1371646" lvl="1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900" b="1" dirty="0">
                <a:solidFill>
                  <a:srgbClr val="10A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brand guidelines (if available), logo file(s) in hi-res format</a:t>
            </a:r>
          </a:p>
          <a:p>
            <a:pPr>
              <a:lnSpc>
                <a:spcPct val="150000"/>
              </a:lnSpc>
            </a:pPr>
            <a:r>
              <a:rPr lang="en-US" sz="2900" b="1" dirty="0">
                <a:solidFill>
                  <a:srgbClr val="10A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Manager:</a:t>
            </a:r>
          </a:p>
          <a:p>
            <a:pPr marL="1371646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900" b="1" dirty="0">
                <a:solidFill>
                  <a:srgbClr val="10A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PO for ad spend and post PO number in project request (Ad Manager cannot set up ad account billing without PO number)</a:t>
            </a:r>
          </a:p>
          <a:p>
            <a:pPr>
              <a:lnSpc>
                <a:spcPct val="150000"/>
              </a:lnSpc>
            </a:pPr>
            <a:r>
              <a:rPr lang="en-US" sz="2900" b="1" dirty="0">
                <a:solidFill>
                  <a:srgbClr val="10A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Manager:</a:t>
            </a:r>
          </a:p>
          <a:p>
            <a:pPr marL="1371646" lvl="1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900" b="1" dirty="0">
                <a:solidFill>
                  <a:srgbClr val="10A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Ad account setup (unless client needs to use their existing account)</a:t>
            </a:r>
          </a:p>
          <a:p>
            <a:pPr marL="1371646" lvl="1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900" b="1" dirty="0">
                <a:solidFill>
                  <a:srgbClr val="10A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Billing setup (usually handled as part of new Ad account setup)</a:t>
            </a:r>
          </a:p>
          <a:p>
            <a:pPr marL="2286091" lvl="2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900" b="1" dirty="0">
                <a:solidFill>
                  <a:srgbClr val="10A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On some occasions the client will be billed directly for the spend</a:t>
            </a:r>
          </a:p>
          <a:p>
            <a:pPr marL="1371646" lvl="1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900" b="1" dirty="0">
                <a:solidFill>
                  <a:srgbClr val="10A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Review/Set up LinkedIn Insight Tag</a:t>
            </a:r>
          </a:p>
          <a:p>
            <a:pPr marL="1371646" lvl="1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900" b="1" dirty="0">
                <a:solidFill>
                  <a:srgbClr val="10A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the TSL PM access to the ad account</a:t>
            </a:r>
          </a:p>
          <a:p>
            <a:pPr marL="1371646" lvl="1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900" b="1" dirty="0">
                <a:solidFill>
                  <a:srgbClr val="10A4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ad audience profile and provide to customer for review &amp; feedback/approval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CE89C28-754A-4640-BCCF-8D00DD5EDD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9986" y="12927364"/>
            <a:ext cx="2869787" cy="60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16445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6F1546-4E48-284D-A451-5C201869F901}"/>
              </a:ext>
            </a:extLst>
          </p:cNvPr>
          <p:cNvSpPr/>
          <p:nvPr/>
        </p:nvSpPr>
        <p:spPr>
          <a:xfrm>
            <a:off x="1587" y="12763099"/>
            <a:ext cx="20116800" cy="952902"/>
          </a:xfrm>
          <a:custGeom>
            <a:avLst/>
            <a:gdLst>
              <a:gd name="connsiteX0" fmla="*/ 0 w 10058400"/>
              <a:gd name="connsiteY0" fmla="*/ 0 h 476451"/>
              <a:gd name="connsiteX1" fmla="*/ 10058400 w 10058400"/>
              <a:gd name="connsiteY1" fmla="*/ 0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9659566 w 10058400"/>
              <a:gd name="connsiteY1" fmla="*/ 9728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0" h="476451">
                <a:moveTo>
                  <a:pt x="0" y="0"/>
                </a:moveTo>
                <a:lnTo>
                  <a:pt x="9659566" y="9728"/>
                </a:lnTo>
                <a:lnTo>
                  <a:pt x="10058400" y="476451"/>
                </a:lnTo>
                <a:lnTo>
                  <a:pt x="0" y="476451"/>
                </a:lnTo>
                <a:lnTo>
                  <a:pt x="0" y="0"/>
                </a:lnTo>
                <a:close/>
              </a:path>
            </a:pathLst>
          </a:custGeom>
          <a:solidFill>
            <a:srgbClr val="242A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DCABDB59-E3AF-9E4E-83E2-4377510919B2}"/>
              </a:ext>
            </a:extLst>
          </p:cNvPr>
          <p:cNvSpPr/>
          <p:nvPr/>
        </p:nvSpPr>
        <p:spPr>
          <a:xfrm rot="10800000">
            <a:off x="19661187" y="12740401"/>
            <a:ext cx="4724400" cy="975598"/>
          </a:xfrm>
          <a:custGeom>
            <a:avLst/>
            <a:gdLst>
              <a:gd name="connsiteX0" fmla="*/ 0 w 10058400"/>
              <a:gd name="connsiteY0" fmla="*/ 0 h 476451"/>
              <a:gd name="connsiteX1" fmla="*/ 10058400 w 10058400"/>
              <a:gd name="connsiteY1" fmla="*/ 0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9659566 w 10058400"/>
              <a:gd name="connsiteY1" fmla="*/ 9728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9145947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  <a:gd name="connsiteX0" fmla="*/ 0 w 10058400"/>
              <a:gd name="connsiteY0" fmla="*/ 19455 h 495906"/>
              <a:gd name="connsiteX1" fmla="*/ 8824933 w 10058400"/>
              <a:gd name="connsiteY1" fmla="*/ 0 h 495906"/>
              <a:gd name="connsiteX2" fmla="*/ 10058400 w 10058400"/>
              <a:gd name="connsiteY2" fmla="*/ 495906 h 495906"/>
              <a:gd name="connsiteX3" fmla="*/ 0 w 10058400"/>
              <a:gd name="connsiteY3" fmla="*/ 495906 h 495906"/>
              <a:gd name="connsiteX4" fmla="*/ 0 w 10058400"/>
              <a:gd name="connsiteY4" fmla="*/ 19455 h 495906"/>
              <a:gd name="connsiteX0" fmla="*/ 0 w 10058400"/>
              <a:gd name="connsiteY0" fmla="*/ 0 h 476451"/>
              <a:gd name="connsiteX1" fmla="*/ 8696526 w 10058400"/>
              <a:gd name="connsiteY1" fmla="*/ 1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8489422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  <a:gd name="connsiteX0" fmla="*/ 0 w 10058400"/>
              <a:gd name="connsiteY0" fmla="*/ 19454 h 495905"/>
              <a:gd name="connsiteX1" fmla="*/ 8365159 w 10058400"/>
              <a:gd name="connsiteY1" fmla="*/ 0 h 495905"/>
              <a:gd name="connsiteX2" fmla="*/ 10058400 w 10058400"/>
              <a:gd name="connsiteY2" fmla="*/ 495905 h 495905"/>
              <a:gd name="connsiteX3" fmla="*/ 0 w 10058400"/>
              <a:gd name="connsiteY3" fmla="*/ 495905 h 495905"/>
              <a:gd name="connsiteX4" fmla="*/ 0 w 10058400"/>
              <a:gd name="connsiteY4" fmla="*/ 19454 h 495905"/>
              <a:gd name="connsiteX0" fmla="*/ 0 w 10058400"/>
              <a:gd name="connsiteY0" fmla="*/ 0 h 476451"/>
              <a:gd name="connsiteX1" fmla="*/ 8365159 w 10058400"/>
              <a:gd name="connsiteY1" fmla="*/ 9729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8406582 w 10058400"/>
              <a:gd name="connsiteY1" fmla="*/ 1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8282319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0" h="486178">
                <a:moveTo>
                  <a:pt x="0" y="9727"/>
                </a:moveTo>
                <a:lnTo>
                  <a:pt x="8282319" y="0"/>
                </a:lnTo>
                <a:lnTo>
                  <a:pt x="10058400" y="486178"/>
                </a:lnTo>
                <a:lnTo>
                  <a:pt x="0" y="486178"/>
                </a:lnTo>
                <a:lnTo>
                  <a:pt x="0" y="9727"/>
                </a:lnTo>
                <a:close/>
              </a:path>
            </a:pathLst>
          </a:custGeom>
          <a:solidFill>
            <a:srgbClr val="10A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EB7007-E625-9D46-83B5-4972FD01008C}"/>
              </a:ext>
            </a:extLst>
          </p:cNvPr>
          <p:cNvSpPr txBox="1"/>
          <p:nvPr/>
        </p:nvSpPr>
        <p:spPr>
          <a:xfrm>
            <a:off x="1220787" y="304801"/>
            <a:ext cx="2194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b="1" cap="all" dirty="0">
                <a:solidFill>
                  <a:srgbClr val="ED49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 LANDING PAGE &amp; AD CAMPAIGN BUILD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D72BB9-5ED9-FA48-A6D5-958A33ABC457}"/>
              </a:ext>
            </a:extLst>
          </p:cNvPr>
          <p:cNvSpPr/>
          <p:nvPr/>
        </p:nvSpPr>
        <p:spPr>
          <a:xfrm>
            <a:off x="1373187" y="1351240"/>
            <a:ext cx="2286000" cy="172760"/>
          </a:xfrm>
          <a:prstGeom prst="rect">
            <a:avLst/>
          </a:prstGeom>
          <a:solidFill>
            <a:srgbClr val="ED4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45541D-A2ED-2C43-8709-1051656268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9986" y="12927364"/>
            <a:ext cx="2869787" cy="6016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5AF999-36D3-3D4B-90FC-7D88C16869A5}"/>
              </a:ext>
            </a:extLst>
          </p:cNvPr>
          <p:cNvSpPr txBox="1"/>
          <p:nvPr/>
        </p:nvSpPr>
        <p:spPr>
          <a:xfrm>
            <a:off x="1373187" y="2916020"/>
            <a:ext cx="19666799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Manager Action Items: </a:t>
            </a:r>
            <a:endParaRPr lang="en-US" sz="3200" dirty="0">
              <a:solidFill>
                <a:srgbClr val="2E36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TSL is not creating the landing page with offer, and it’s client provided: Check that the client-provided landing page is secure https: (required to run ads)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using LinkedIn lead forms, make sure content is secure https: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TSL is creating the landing page with offer: </a:t>
            </a:r>
          </a:p>
          <a:p>
            <a:pPr marL="1485946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 Clarizen project to production resources, update dates</a:t>
            </a:r>
          </a:p>
          <a:p>
            <a:pPr marL="1485946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Project Request in Discussions with following &amp; Pin to top:</a:t>
            </a:r>
          </a:p>
          <a:p>
            <a:pPr marL="2400391" lvl="2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 of survey questions (if provided by Growth lead/Strategist) OR topics of survey questions</a:t>
            </a:r>
          </a:p>
          <a:p>
            <a:pPr marL="2400391" lvl="2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banner image needs: # of banners for Sponsored Message OR Sponsored Update</a:t>
            </a:r>
          </a:p>
          <a:p>
            <a:pPr marL="2400391" lvl="2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 guidelines (if available) or direction to follow current branding on website (include URL)</a:t>
            </a:r>
          </a:p>
          <a:p>
            <a:pPr marL="2400391" lvl="2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logo</a:t>
            </a:r>
          </a:p>
          <a:p>
            <a:pPr marL="2400391" lvl="2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 logo for cobranding (if applies)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Project Request post with Replies as project progresses</a:t>
            </a:r>
          </a:p>
          <a:p>
            <a:pPr marL="1485946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Landing Page and Thank You Page are client-approved, post as such with URLs</a:t>
            </a:r>
          </a:p>
          <a:p>
            <a:pPr marL="1485946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Reply to Project Request post with any changes in direction discussed post-kickoff (ex. audience parameters)</a:t>
            </a:r>
          </a:p>
          <a:p>
            <a:pPr marL="1485946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any delayed assets are received and provided by client</a:t>
            </a:r>
          </a:p>
        </p:txBody>
      </p:sp>
    </p:spTree>
    <p:extLst>
      <p:ext uri="{BB962C8B-B14F-4D97-AF65-F5344CB8AC3E}">
        <p14:creationId xmlns:p14="http://schemas.microsoft.com/office/powerpoint/2010/main" val="405601830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6F1546-4E48-284D-A451-5C201869F901}"/>
              </a:ext>
            </a:extLst>
          </p:cNvPr>
          <p:cNvSpPr/>
          <p:nvPr/>
        </p:nvSpPr>
        <p:spPr>
          <a:xfrm>
            <a:off x="1587" y="12763099"/>
            <a:ext cx="20116800" cy="952902"/>
          </a:xfrm>
          <a:custGeom>
            <a:avLst/>
            <a:gdLst>
              <a:gd name="connsiteX0" fmla="*/ 0 w 10058400"/>
              <a:gd name="connsiteY0" fmla="*/ 0 h 476451"/>
              <a:gd name="connsiteX1" fmla="*/ 10058400 w 10058400"/>
              <a:gd name="connsiteY1" fmla="*/ 0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9659566 w 10058400"/>
              <a:gd name="connsiteY1" fmla="*/ 9728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0" h="476451">
                <a:moveTo>
                  <a:pt x="0" y="0"/>
                </a:moveTo>
                <a:lnTo>
                  <a:pt x="9659566" y="9728"/>
                </a:lnTo>
                <a:lnTo>
                  <a:pt x="10058400" y="476451"/>
                </a:lnTo>
                <a:lnTo>
                  <a:pt x="0" y="476451"/>
                </a:lnTo>
                <a:lnTo>
                  <a:pt x="0" y="0"/>
                </a:lnTo>
                <a:close/>
              </a:path>
            </a:pathLst>
          </a:custGeom>
          <a:solidFill>
            <a:srgbClr val="242A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DCABDB59-E3AF-9E4E-83E2-4377510919B2}"/>
              </a:ext>
            </a:extLst>
          </p:cNvPr>
          <p:cNvSpPr/>
          <p:nvPr/>
        </p:nvSpPr>
        <p:spPr>
          <a:xfrm rot="10800000">
            <a:off x="19661187" y="12740401"/>
            <a:ext cx="4724400" cy="975598"/>
          </a:xfrm>
          <a:custGeom>
            <a:avLst/>
            <a:gdLst>
              <a:gd name="connsiteX0" fmla="*/ 0 w 10058400"/>
              <a:gd name="connsiteY0" fmla="*/ 0 h 476451"/>
              <a:gd name="connsiteX1" fmla="*/ 10058400 w 10058400"/>
              <a:gd name="connsiteY1" fmla="*/ 0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9659566 w 10058400"/>
              <a:gd name="connsiteY1" fmla="*/ 9728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9145947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  <a:gd name="connsiteX0" fmla="*/ 0 w 10058400"/>
              <a:gd name="connsiteY0" fmla="*/ 19455 h 495906"/>
              <a:gd name="connsiteX1" fmla="*/ 8824933 w 10058400"/>
              <a:gd name="connsiteY1" fmla="*/ 0 h 495906"/>
              <a:gd name="connsiteX2" fmla="*/ 10058400 w 10058400"/>
              <a:gd name="connsiteY2" fmla="*/ 495906 h 495906"/>
              <a:gd name="connsiteX3" fmla="*/ 0 w 10058400"/>
              <a:gd name="connsiteY3" fmla="*/ 495906 h 495906"/>
              <a:gd name="connsiteX4" fmla="*/ 0 w 10058400"/>
              <a:gd name="connsiteY4" fmla="*/ 19455 h 495906"/>
              <a:gd name="connsiteX0" fmla="*/ 0 w 10058400"/>
              <a:gd name="connsiteY0" fmla="*/ 0 h 476451"/>
              <a:gd name="connsiteX1" fmla="*/ 8696526 w 10058400"/>
              <a:gd name="connsiteY1" fmla="*/ 1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8489422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  <a:gd name="connsiteX0" fmla="*/ 0 w 10058400"/>
              <a:gd name="connsiteY0" fmla="*/ 19454 h 495905"/>
              <a:gd name="connsiteX1" fmla="*/ 8365159 w 10058400"/>
              <a:gd name="connsiteY1" fmla="*/ 0 h 495905"/>
              <a:gd name="connsiteX2" fmla="*/ 10058400 w 10058400"/>
              <a:gd name="connsiteY2" fmla="*/ 495905 h 495905"/>
              <a:gd name="connsiteX3" fmla="*/ 0 w 10058400"/>
              <a:gd name="connsiteY3" fmla="*/ 495905 h 495905"/>
              <a:gd name="connsiteX4" fmla="*/ 0 w 10058400"/>
              <a:gd name="connsiteY4" fmla="*/ 19454 h 495905"/>
              <a:gd name="connsiteX0" fmla="*/ 0 w 10058400"/>
              <a:gd name="connsiteY0" fmla="*/ 0 h 476451"/>
              <a:gd name="connsiteX1" fmla="*/ 8365159 w 10058400"/>
              <a:gd name="connsiteY1" fmla="*/ 9729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0 h 476451"/>
              <a:gd name="connsiteX1" fmla="*/ 8406582 w 10058400"/>
              <a:gd name="connsiteY1" fmla="*/ 1 h 476451"/>
              <a:gd name="connsiteX2" fmla="*/ 10058400 w 10058400"/>
              <a:gd name="connsiteY2" fmla="*/ 476451 h 476451"/>
              <a:gd name="connsiteX3" fmla="*/ 0 w 10058400"/>
              <a:gd name="connsiteY3" fmla="*/ 476451 h 476451"/>
              <a:gd name="connsiteX4" fmla="*/ 0 w 10058400"/>
              <a:gd name="connsiteY4" fmla="*/ 0 h 476451"/>
              <a:gd name="connsiteX0" fmla="*/ 0 w 10058400"/>
              <a:gd name="connsiteY0" fmla="*/ 9727 h 486178"/>
              <a:gd name="connsiteX1" fmla="*/ 8282319 w 10058400"/>
              <a:gd name="connsiteY1" fmla="*/ 0 h 486178"/>
              <a:gd name="connsiteX2" fmla="*/ 10058400 w 10058400"/>
              <a:gd name="connsiteY2" fmla="*/ 486178 h 486178"/>
              <a:gd name="connsiteX3" fmla="*/ 0 w 10058400"/>
              <a:gd name="connsiteY3" fmla="*/ 486178 h 486178"/>
              <a:gd name="connsiteX4" fmla="*/ 0 w 10058400"/>
              <a:gd name="connsiteY4" fmla="*/ 9727 h 48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0" h="486178">
                <a:moveTo>
                  <a:pt x="0" y="9727"/>
                </a:moveTo>
                <a:lnTo>
                  <a:pt x="8282319" y="0"/>
                </a:lnTo>
                <a:lnTo>
                  <a:pt x="10058400" y="486178"/>
                </a:lnTo>
                <a:lnTo>
                  <a:pt x="0" y="486178"/>
                </a:lnTo>
                <a:lnTo>
                  <a:pt x="0" y="9727"/>
                </a:lnTo>
                <a:close/>
              </a:path>
            </a:pathLst>
          </a:custGeom>
          <a:solidFill>
            <a:srgbClr val="10A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EB7007-E625-9D46-83B5-4972FD01008C}"/>
              </a:ext>
            </a:extLst>
          </p:cNvPr>
          <p:cNvSpPr txBox="1"/>
          <p:nvPr/>
        </p:nvSpPr>
        <p:spPr>
          <a:xfrm>
            <a:off x="1220787" y="304801"/>
            <a:ext cx="2194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b="1" cap="all" dirty="0">
                <a:solidFill>
                  <a:srgbClr val="ED49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CAMPAIGN LAUNCH &amp; PERFORMANCE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D72BB9-5ED9-FA48-A6D5-958A33ABC457}"/>
              </a:ext>
            </a:extLst>
          </p:cNvPr>
          <p:cNvSpPr/>
          <p:nvPr/>
        </p:nvSpPr>
        <p:spPr>
          <a:xfrm>
            <a:off x="1373187" y="1351240"/>
            <a:ext cx="2286000" cy="172760"/>
          </a:xfrm>
          <a:prstGeom prst="rect">
            <a:avLst/>
          </a:prstGeom>
          <a:solidFill>
            <a:srgbClr val="ED4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45541D-A2ED-2C43-8709-1051656268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9986" y="12927364"/>
            <a:ext cx="2869787" cy="6016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5AF999-36D3-3D4B-90FC-7D88C16869A5}"/>
              </a:ext>
            </a:extLst>
          </p:cNvPr>
          <p:cNvSpPr txBox="1"/>
          <p:nvPr/>
        </p:nvSpPr>
        <p:spPr>
          <a:xfrm>
            <a:off x="1373187" y="2916020"/>
            <a:ext cx="19666799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for launch:</a:t>
            </a:r>
            <a:endParaRPr lang="en-US" dirty="0">
              <a:solidFill>
                <a:srgbClr val="2E36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client the full campaign set up for review and approval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performance estimates to set client expectations</a:t>
            </a:r>
          </a:p>
          <a:p>
            <a:endParaRPr lang="en-US" b="1" dirty="0">
              <a:solidFill>
                <a:srgbClr val="2E36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ad campaign is launched:</a:t>
            </a:r>
            <a:endParaRPr lang="en-US" dirty="0">
              <a:solidFill>
                <a:srgbClr val="2E36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manager will review campaign performance weekly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manager will post a performance synopsis in Clarizen at least bi-weekly (weekly for some campaigns, especially in first month and ongoing if performance varies drastically and needs PM attention/discussion)</a:t>
            </a:r>
          </a:p>
          <a:p>
            <a:endParaRPr lang="en-US" dirty="0">
              <a:solidFill>
                <a:srgbClr val="2E36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campaign concludes: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E3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manager will compile end of campaign report with results by segment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2E36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7304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E7DA2B-7017-C747-B268-E36CF16776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4" y="0"/>
            <a:ext cx="24384000" cy="13716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FF0DDF6-42BC-E446-B83B-05AE9DC01BE7}"/>
              </a:ext>
            </a:extLst>
          </p:cNvPr>
          <p:cNvSpPr/>
          <p:nvPr/>
        </p:nvSpPr>
        <p:spPr>
          <a:xfrm>
            <a:off x="27054" y="0"/>
            <a:ext cx="24384000" cy="13716000"/>
          </a:xfrm>
          <a:prstGeom prst="rect">
            <a:avLst/>
          </a:pr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DC682E-949D-5444-A75F-435955B2B95A}"/>
              </a:ext>
            </a:extLst>
          </p:cNvPr>
          <p:cNvSpPr txBox="1"/>
          <p:nvPr/>
        </p:nvSpPr>
        <p:spPr>
          <a:xfrm>
            <a:off x="1587" y="4419600"/>
            <a:ext cx="2438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/ Q&amp;A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5C5FEA-E3D1-4840-BF1C-985F2B6E83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43" y="7543800"/>
            <a:ext cx="2527312" cy="215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42308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asic Slide">
  <a:themeElements>
    <a:clrScheme name="Custom 6">
      <a:dk1>
        <a:srgbClr val="191D20"/>
      </a:dk1>
      <a:lt1>
        <a:srgbClr val="FFFFFF"/>
      </a:lt1>
      <a:dk2>
        <a:srgbClr val="252E86"/>
      </a:dk2>
      <a:lt2>
        <a:srgbClr val="D5D5D5"/>
      </a:lt2>
      <a:accent1>
        <a:srgbClr val="2D3185"/>
      </a:accent1>
      <a:accent2>
        <a:srgbClr val="15A396"/>
      </a:accent2>
      <a:accent3>
        <a:srgbClr val="00BCD4"/>
      </a:accent3>
      <a:accent4>
        <a:srgbClr val="EE483E"/>
      </a:accent4>
      <a:accent5>
        <a:srgbClr val="FEC014"/>
      </a:accent5>
      <a:accent6>
        <a:srgbClr val="EAEAEA"/>
      </a:accent6>
      <a:hlink>
        <a:srgbClr val="06BCD4"/>
      </a:hlink>
      <a:folHlink>
        <a:srgbClr val="252E8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426AF26E75514880D2E9AA5CD8D5FD" ma:contentTypeVersion="6" ma:contentTypeDescription="Create a new document." ma:contentTypeScope="" ma:versionID="12c8c16935b4c2c599f76332c8294252">
  <xsd:schema xmlns:xsd="http://www.w3.org/2001/XMLSchema" xmlns:xs="http://www.w3.org/2001/XMLSchema" xmlns:p="http://schemas.microsoft.com/office/2006/metadata/properties" xmlns:ns2="5d21ecf2-4295-401f-9344-34fc6e05b3bd" targetNamespace="http://schemas.microsoft.com/office/2006/metadata/properties" ma:root="true" ma:fieldsID="bee2928f379cb053ae538eb41e584760" ns2:_="">
    <xsd:import namespace="5d21ecf2-4295-401f-9344-34fc6e05b3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21ecf2-4295-401f-9344-34fc6e05b3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C48C16-B558-40D2-B7C7-501DF54C89AF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5d21ecf2-4295-401f-9344-34fc6e05b3bd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F3FC506-1338-4CB1-810A-073A773146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D628FA-D0D8-45D8-ABA2-10C809760F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21ecf2-4295-401f-9344-34fc6e05b3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6986</TotalTime>
  <Words>929</Words>
  <Application>Microsoft Office PowerPoint</Application>
  <PresentationFormat>Custom</PresentationFormat>
  <Paragraphs>111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Basic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Sarah Ottey</cp:lastModifiedBy>
  <cp:revision>35</cp:revision>
  <dcterms:modified xsi:type="dcterms:W3CDTF">2022-07-01T16:27:16Z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0x0101006C426AF26E75514880D2E9AA5CD8D5FD</vt:lpwstr>
  </property>
</Properties>
</file>